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0" r:id="rId6"/>
    <p:sldId id="844" r:id="rId7"/>
    <p:sldId id="845" r:id="rId8"/>
    <p:sldId id="846" r:id="rId9"/>
    <p:sldId id="847" r:id="rId10"/>
    <p:sldId id="852" r:id="rId11"/>
    <p:sldId id="843" r:id="rId12"/>
    <p:sldId id="834" r:id="rId13"/>
    <p:sldId id="853" r:id="rId14"/>
    <p:sldId id="836" r:id="rId15"/>
    <p:sldId id="781" r:id="rId16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öhn Marcel BSc MSc" initials="HMBM" lastIdx="12" clrIdx="0">
    <p:extLst>
      <p:ext uri="{19B8F6BF-5375-455C-9EA6-DF929625EA0E}">
        <p15:presenceInfo xmlns:p15="http://schemas.microsoft.com/office/powerpoint/2012/main" userId="S-1-5-21-868834276-1384779499-1097073633-519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ADADA"/>
    <a:srgbClr val="CF0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1" autoAdjust="0"/>
    <p:restoredTop sz="76136" autoAdjust="0"/>
  </p:normalViewPr>
  <p:slideViewPr>
    <p:cSldViewPr snapToGrid="0" snapToObjects="1">
      <p:cViewPr varScale="1">
        <p:scale>
          <a:sx n="114" d="100"/>
          <a:sy n="114" d="100"/>
        </p:scale>
        <p:origin x="117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0BD88-2531-1E43-9019-6400B9DA3C58}" type="datetimeFigureOut">
              <a:rPr lang="de-DE" smtClean="0"/>
              <a:t>07.04.2025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25587-0618-3A42-B9F5-4C05D01BAE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813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6D3F7-D8DD-4446-B6E9-0D9C98A36B93}" type="datetimeFigureOut">
              <a:rPr lang="de-DE" smtClean="0"/>
              <a:t>07.04.2025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F7C1E-C48E-DA49-A4C4-6F45DC18F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463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MD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7C1E-C48E-DA49-A4C4-6F45DC18F67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569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MD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F7C1E-C48E-DA49-A4C4-6F45DC18F67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953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7C1E-C48E-DA49-A4C4-6F45DC18F67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32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F7C1E-C48E-DA49-A4C4-6F45DC18F67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81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MD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F7C1E-C48E-DA49-A4C4-6F45DC18F67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04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MD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F7C1E-C48E-DA49-A4C4-6F45DC18F67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95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Alexander Seymer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F7C1E-C48E-DA49-A4C4-6F45DC18F67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25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MD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F7C1E-C48E-DA49-A4C4-6F45DC18F67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224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MD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F7C1E-C48E-DA49-A4C4-6F45DC18F67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0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Simon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F7C1E-C48E-DA49-A4C4-6F45DC18F67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953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Jochen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F7C1E-C48E-DA49-A4C4-6F45DC18F67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86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+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MAG_17 PP-HG-Doppelpunk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6000" y="1350001"/>
            <a:ext cx="7666717" cy="990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err="1"/>
              <a:t>Willkommen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5999" y="2339999"/>
            <a:ext cx="7666717" cy="1908133"/>
          </a:xfrm>
        </p:spPr>
        <p:txBody>
          <a:bodyPr>
            <a:normAutofit/>
          </a:bodyPr>
          <a:lstStyle>
            <a:lvl1pPr marL="0" indent="0" algn="l">
              <a:buNone/>
              <a:defRPr sz="35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Führungskräfte-Plattform</a:t>
            </a:r>
            <a:endParaRPr lang="en-US" dirty="0"/>
          </a:p>
          <a:p>
            <a:r>
              <a:rPr lang="en-US" dirty="0"/>
              <a:t>3. April 2019</a:t>
            </a:r>
          </a:p>
          <a:p>
            <a:r>
              <a:rPr lang="en-US" dirty="0" err="1"/>
              <a:t>Tribühne</a:t>
            </a:r>
            <a:r>
              <a:rPr lang="en-US" dirty="0"/>
              <a:t> </a:t>
            </a:r>
            <a:r>
              <a:rPr lang="en-US" dirty="0" err="1"/>
              <a:t>Lehen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2. April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Information zur MAB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 + Bild mit Bildtext (ob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2. April 2025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Information zur MAB 2024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5400000" cy="720000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6239855" y="2069999"/>
            <a:ext cx="2578100" cy="1794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40463" y="1350000"/>
            <a:ext cx="2578100" cy="622803"/>
          </a:xfrm>
        </p:spPr>
        <p:txBody>
          <a:bodyPr anchor="b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de-AT" dirty="0"/>
              <a:t>Bildtext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60000" y="2070000"/>
            <a:ext cx="5400000" cy="2160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055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78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2. April 2025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Information zur MAB 2024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1147763"/>
            <a:ext cx="9144000" cy="3300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06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Sponso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1147763"/>
            <a:ext cx="9144000" cy="3300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038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Untertite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424000" cy="469933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2. April 2025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Information zur MAB 2024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825143"/>
            <a:ext cx="8423275" cy="3305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363" y="2365375"/>
            <a:ext cx="8423275" cy="1849438"/>
          </a:xfrm>
        </p:spPr>
        <p:txBody>
          <a:bodyPr numCol="1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3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Untertitel + Tex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424000" cy="469933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2. April 2025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Information zur MAB 2024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825143"/>
            <a:ext cx="8423275" cy="3305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363" y="2365375"/>
            <a:ext cx="8423275" cy="1849438"/>
          </a:xfrm>
        </p:spPr>
        <p:txBody>
          <a:bodyPr numCol="2" spcCol="180000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91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2. April 2025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Information zur MAB 2024</a:t>
            </a:r>
            <a:endParaRPr 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2070000"/>
            <a:ext cx="8424000" cy="2160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229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5400000" cy="720000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2. April 2025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Information zur MAB 2024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6203950" y="1147763"/>
            <a:ext cx="2940050" cy="3305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60000" y="2070000"/>
            <a:ext cx="5400000" cy="2160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3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2. April 2025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Information zur MAB 2024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5400000" cy="720000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6203950" y="1147764"/>
            <a:ext cx="2940050" cy="162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03950" y="2825738"/>
            <a:ext cx="2940050" cy="162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60000" y="2070000"/>
            <a:ext cx="5400000" cy="2160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741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 + Bild mit Bildtext (un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2. April 2025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Information zur MAB 2024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5400000" cy="720000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2"/>
          </p:nvPr>
        </p:nvSpPr>
        <p:spPr>
          <a:xfrm>
            <a:off x="6239855" y="1451357"/>
            <a:ext cx="2578100" cy="241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40463" y="3917950"/>
            <a:ext cx="2578100" cy="312738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de-AT" dirty="0"/>
              <a:t>Bildtext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60000" y="2070000"/>
            <a:ext cx="5400000" cy="2160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558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MAG_17 PP-HG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070000"/>
            <a:ext cx="8424000" cy="21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4861263"/>
            <a:ext cx="4564160" cy="131387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de-DE"/>
              <a:t>2. April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4642291"/>
            <a:ext cx="4564160" cy="218972"/>
          </a:xfrm>
          <a:prstGeom prst="rect">
            <a:avLst/>
          </a:prstGeom>
        </p:spPr>
        <p:txBody>
          <a:bodyPr vert="horz" lIns="0" tIns="45720" rIns="0" bIns="0" rtlCol="0" anchor="t"/>
          <a:lstStyle>
            <a:lvl1pPr algn="l">
              <a:defRPr sz="9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© Information zur MAB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9" r:id="rId3"/>
    <p:sldLayoutId id="2147493461" r:id="rId4"/>
    <p:sldLayoutId id="2147493460" r:id="rId5"/>
    <p:sldLayoutId id="2147493463" r:id="rId6"/>
    <p:sldLayoutId id="2147493464" r:id="rId7"/>
    <p:sldLayoutId id="2147493465" r:id="rId8"/>
    <p:sldLayoutId id="2147493466" r:id="rId9"/>
    <p:sldLayoutId id="2147493467" r:id="rId10"/>
    <p:sldLayoutId id="2147493462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270000" indent="-270000" algn="l" defTabSz="457200" rtl="0" eaLnBrk="1" latinLnBrk="0" hangingPunct="1">
        <a:spcBef>
          <a:spcPct val="20000"/>
        </a:spcBef>
        <a:buClr>
          <a:srgbClr val="CF072F"/>
        </a:buClr>
        <a:buSzPct val="150000"/>
        <a:buFont typeface="Lucida Grande"/>
        <a:buChar char="■"/>
        <a:defRPr sz="1800" kern="1200">
          <a:solidFill>
            <a:schemeClr val="tx1"/>
          </a:solidFill>
          <a:latin typeface="Verdana"/>
          <a:ea typeface="+mn-ea"/>
          <a:cs typeface="Verdana"/>
        </a:defRPr>
      </a:lvl1pPr>
      <a:lvl2pPr marL="576000" indent="-2160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56000" indent="-144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990000" indent="-180000" algn="l" defTabSz="457200" rtl="0" eaLnBrk="1" latinLnBrk="0" hangingPunct="1">
        <a:spcBef>
          <a:spcPct val="20000"/>
        </a:spcBef>
        <a:buFont typeface="Symbol" charset="2"/>
        <a:buChar char="-"/>
        <a:defRPr sz="1200" kern="1200">
          <a:solidFill>
            <a:schemeClr val="tx1"/>
          </a:solidFill>
          <a:latin typeface="Verdana"/>
          <a:ea typeface="+mn-ea"/>
          <a:cs typeface="Verdana"/>
        </a:defRPr>
      </a:lvl4pPr>
      <a:lvl5pPr marL="1116000" indent="-144000" algn="l" defTabSz="4572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Mitarbeiter:innenbefragung</a:t>
            </a:r>
            <a:r>
              <a:rPr lang="de-DE" dirty="0"/>
              <a:t> 2024</a:t>
            </a:r>
          </a:p>
          <a:p>
            <a:r>
              <a:rPr lang="de-DE" dirty="0"/>
              <a:t>Mi, 2. April 2025</a:t>
            </a:r>
          </a:p>
          <a:p>
            <a:r>
              <a:rPr lang="de-DE" dirty="0"/>
              <a:t>Online – Meeting</a:t>
            </a:r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8953054F-6DE7-4D6E-9B7C-DB7C1A7B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4861263"/>
            <a:ext cx="4564160" cy="1313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2. April 2025</a:t>
            </a:r>
            <a:endParaRPr lang="en-US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B2AC363E-C8A7-4B96-84DA-27E1343C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642291"/>
            <a:ext cx="4564160" cy="2189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AT"/>
              <a:t>© Information zur MAB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5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4B0D9547-EA52-F106-274B-D0E8E11512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b="20775"/>
          <a:stretch/>
        </p:blipFill>
        <p:spPr>
          <a:xfrm>
            <a:off x="20" y="10"/>
            <a:ext cx="9143980" cy="5143490"/>
          </a:xfrm>
          <a:noFill/>
        </p:spPr>
      </p:pic>
    </p:spTree>
    <p:extLst>
      <p:ext uri="{BB962C8B-B14F-4D97-AF65-F5344CB8AC3E}">
        <p14:creationId xmlns:p14="http://schemas.microsoft.com/office/powerpoint/2010/main" val="297545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624974" cy="720000"/>
          </a:xfrm>
        </p:spPr>
        <p:txBody>
          <a:bodyPr anchor="t">
            <a:normAutofit/>
          </a:bodyPr>
          <a:lstStyle/>
          <a:p>
            <a:r>
              <a:rPr lang="de-AT" dirty="0"/>
              <a:t>Ausblick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60000" y="4861263"/>
            <a:ext cx="4564160" cy="1313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2. April 2025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0000" y="4642291"/>
            <a:ext cx="4564160" cy="2189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AT"/>
              <a:t>© Information zur MAB 2024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60000" y="1986110"/>
            <a:ext cx="8424000" cy="2440904"/>
          </a:xfrm>
        </p:spPr>
        <p:txBody>
          <a:bodyPr>
            <a:norm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Ergebnisse sind ein wichtige Basis für Veränderungen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Konkrete Maßnahmen als Folge </a:t>
            </a:r>
            <a:br>
              <a:rPr lang="de-AT" dirty="0"/>
            </a:br>
            <a:r>
              <a:rPr lang="de-AT" dirty="0"/>
              <a:t>sichern die Glaubwürdigkeit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Festlegung von Maßnahmen</a:t>
            </a:r>
          </a:p>
          <a:p>
            <a:pPr marL="861750" lvl="1" indent="-285750">
              <a:buFont typeface="Wingdings" panose="05000000000000000000" pitchFamily="2" charset="2"/>
              <a:buChar char="§"/>
            </a:pPr>
            <a:r>
              <a:rPr lang="de-AT" dirty="0"/>
              <a:t>Zentral: gesamte Stadtverwaltung</a:t>
            </a:r>
          </a:p>
          <a:p>
            <a:pPr marL="861750" lvl="1" indent="-285750">
              <a:buFont typeface="Wingdings" panose="05000000000000000000" pitchFamily="2" charset="2"/>
              <a:buChar char="§"/>
            </a:pPr>
            <a:r>
              <a:rPr lang="de-AT" dirty="0"/>
              <a:t>Dezentral: je Abteilung bzw. </a:t>
            </a:r>
            <a:br>
              <a:rPr lang="de-AT" dirty="0"/>
            </a:br>
            <a:r>
              <a:rPr lang="de-AT" dirty="0"/>
              <a:t>für spezifische Berufsgruppen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46CC4E-2F00-4574-9020-2904C9ACE0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413" y="2794958"/>
            <a:ext cx="2491587" cy="15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3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115999" y="2121027"/>
            <a:ext cx="7666717" cy="2170905"/>
          </a:xfrm>
        </p:spPr>
        <p:txBody>
          <a:bodyPr/>
          <a:lstStyle/>
          <a:p>
            <a:r>
              <a:rPr lang="de-AT" dirty="0"/>
              <a:t>Vielen Dank!</a:t>
            </a:r>
            <a:endParaRPr lang="de-AT" sz="2400" dirty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2756D84E-313A-4874-9EB0-46506BCA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4861263"/>
            <a:ext cx="4564160" cy="1313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2. April 2025</a:t>
            </a:r>
            <a:endParaRPr lang="en-US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5274B720-42D7-4A6D-A20D-8C90A33E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642291"/>
            <a:ext cx="4564160" cy="2189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AT"/>
              <a:t>© Information zur MAB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5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1218612"/>
            <a:ext cx="8508773" cy="720000"/>
          </a:xfrm>
        </p:spPr>
        <p:txBody>
          <a:bodyPr>
            <a:noAutofit/>
          </a:bodyPr>
          <a:lstStyle/>
          <a:p>
            <a:r>
              <a:rPr lang="de-AT" dirty="0"/>
              <a:t>Programm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60000" y="1798144"/>
            <a:ext cx="6729290" cy="26049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2100" dirty="0"/>
              <a:t>Begrüßung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2100" dirty="0" err="1"/>
              <a:t>Mitarbeiter:innenbefragung</a:t>
            </a:r>
            <a:r>
              <a:rPr lang="de-AT" sz="2100" dirty="0"/>
              <a:t> (MAB) 2024</a:t>
            </a:r>
          </a:p>
          <a:p>
            <a:pPr marL="861750" lvl="1" indent="-285750">
              <a:buFont typeface="Wingdings" panose="05000000000000000000" pitchFamily="2" charset="2"/>
              <a:buChar char="§"/>
            </a:pPr>
            <a:r>
              <a:rPr lang="de-AT" sz="1900" dirty="0"/>
              <a:t>Ergebnisse</a:t>
            </a:r>
          </a:p>
          <a:p>
            <a:pPr marL="861750" lvl="1" indent="-285750">
              <a:buFont typeface="Wingdings" panose="05000000000000000000" pitchFamily="2" charset="2"/>
              <a:buChar char="§"/>
            </a:pPr>
            <a:r>
              <a:rPr lang="de-AT" sz="1900" dirty="0"/>
              <a:t>Geplante Maßnahmen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2100" dirty="0"/>
              <a:t>Fragen &amp; Antworten</a:t>
            </a:r>
          </a:p>
          <a:p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088" y="1578612"/>
            <a:ext cx="2343684" cy="260549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BD3ECC8D-794B-4F7A-9FCA-8B3DA59F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4861263"/>
            <a:ext cx="4564160" cy="1313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2. April 2025</a:t>
            </a:r>
            <a:endParaRPr lang="en-US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BBD22B49-F4E9-40A9-A7F2-BCA4E915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642291"/>
            <a:ext cx="4564160" cy="2189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AT"/>
              <a:t>© Information zur MAB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4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624974" cy="720000"/>
          </a:xfrm>
        </p:spPr>
        <p:txBody>
          <a:bodyPr anchor="t">
            <a:normAutofit/>
          </a:bodyPr>
          <a:lstStyle/>
          <a:p>
            <a:r>
              <a:rPr lang="de-AT" dirty="0" err="1"/>
              <a:t>Mitarbeiter:innenbefragung</a:t>
            </a:r>
            <a:r>
              <a:rPr lang="de-AT" dirty="0"/>
              <a:t> (MAB) 2024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60000" y="4861263"/>
            <a:ext cx="4564160" cy="1313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2. April 2025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0000" y="4642291"/>
            <a:ext cx="4564160" cy="2189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AT"/>
              <a:t>© Information zur MAB 2024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60000" y="1986110"/>
            <a:ext cx="8424000" cy="2440904"/>
          </a:xfrm>
        </p:spPr>
        <p:txBody>
          <a:bodyPr>
            <a:norm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MAB alle drei Jahre (2021, November 2024)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Kontinuierliches Monitoring </a:t>
            </a:r>
            <a:br>
              <a:rPr lang="de-AT" dirty="0"/>
            </a:br>
            <a:r>
              <a:rPr lang="de-AT" dirty="0"/>
              <a:t>zur Stimmung in der Stadtverwaltung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Basis für Verbesserungen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NEU: Kooperation mit Universität Salzburg </a:t>
            </a:r>
            <a:br>
              <a:rPr lang="de-AT" dirty="0"/>
            </a:br>
            <a:r>
              <a:rPr lang="de-AT" dirty="0"/>
              <a:t>und MA 2/01 Stadtarchiv und Statistik</a:t>
            </a:r>
            <a:br>
              <a:rPr lang="de-AT" dirty="0"/>
            </a:br>
            <a:endParaRPr lang="de-AT" dirty="0"/>
          </a:p>
          <a:p>
            <a:pPr lvl="0">
              <a:spcAft>
                <a:spcPts val="0"/>
              </a:spcAft>
            </a:pP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037A0E-F1BB-4F93-A992-B6E203041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416" y="2851755"/>
            <a:ext cx="303607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6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624974" cy="720000"/>
          </a:xfrm>
        </p:spPr>
        <p:txBody>
          <a:bodyPr anchor="t">
            <a:normAutofit/>
          </a:bodyPr>
          <a:lstStyle/>
          <a:p>
            <a:r>
              <a:rPr lang="de-AT" dirty="0"/>
              <a:t>Hohe Beteiligung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60000" y="4861263"/>
            <a:ext cx="4564160" cy="1313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2. April 2025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0000" y="4642291"/>
            <a:ext cx="4564160" cy="2189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AT"/>
              <a:t>© Information zur MAB 2024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60000" y="1986110"/>
            <a:ext cx="7118162" cy="2440904"/>
          </a:xfrm>
        </p:spPr>
        <p:txBody>
          <a:bodyPr>
            <a:norm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1550 </a:t>
            </a:r>
            <a:r>
              <a:rPr lang="de-AT" dirty="0" err="1"/>
              <a:t>Mitarbeiter:innen</a:t>
            </a:r>
            <a:r>
              <a:rPr lang="de-AT" dirty="0"/>
              <a:t> (45,1%) teilgenommen </a:t>
            </a:r>
            <a:br>
              <a:rPr lang="de-AT" dirty="0"/>
            </a:br>
            <a:r>
              <a:rPr lang="de-AT" dirty="0"/>
              <a:t>(von insgesamt 3438 </a:t>
            </a:r>
            <a:r>
              <a:rPr lang="de-AT" dirty="0" err="1"/>
              <a:t>Mitarbeiter:innen</a:t>
            </a:r>
            <a:r>
              <a:rPr lang="de-AT" dirty="0"/>
              <a:t>)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1182 </a:t>
            </a:r>
            <a:r>
              <a:rPr lang="de-AT" dirty="0" err="1"/>
              <a:t>Mitarbeiter:innen</a:t>
            </a:r>
            <a:r>
              <a:rPr lang="de-AT" dirty="0"/>
              <a:t> (34,4%) </a:t>
            </a:r>
            <a:br>
              <a:rPr lang="de-AT" dirty="0"/>
            </a:br>
            <a:r>
              <a:rPr lang="de-AT" dirty="0"/>
              <a:t>vollständige Fragebögen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Mehr als doppelt so hohe Beteiligung </a:t>
            </a:r>
            <a:br>
              <a:rPr lang="de-AT" dirty="0"/>
            </a:br>
            <a:r>
              <a:rPr lang="de-AT" dirty="0"/>
              <a:t>im Vergleich zu 2021</a:t>
            </a:r>
          </a:p>
          <a:p>
            <a:pPr lvl="0">
              <a:spcAft>
                <a:spcPts val="0"/>
              </a:spcAft>
            </a:pPr>
            <a:endParaRPr lang="de-AT" dirty="0"/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491F59-28E2-4686-BE5E-66F23AE8F6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8500" y="1770833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4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624974" cy="720000"/>
          </a:xfrm>
        </p:spPr>
        <p:txBody>
          <a:bodyPr anchor="t">
            <a:normAutofit/>
          </a:bodyPr>
          <a:lstStyle/>
          <a:p>
            <a:r>
              <a:rPr lang="de-AT" dirty="0"/>
              <a:t>Ergebnisse der MAB 2024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60000" y="4861263"/>
            <a:ext cx="4564160" cy="1313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2. April 2025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0000" y="4642291"/>
            <a:ext cx="4564160" cy="2189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AT"/>
              <a:t>© Information zur MAB 2024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60000" y="1986110"/>
            <a:ext cx="8424000" cy="2440904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endParaRPr lang="de-AT" dirty="0"/>
          </a:p>
          <a:p>
            <a:pPr lvl="0">
              <a:spcAft>
                <a:spcPts val="0"/>
              </a:spcAft>
            </a:pPr>
            <a:r>
              <a:rPr lang="de-AT" dirty="0"/>
              <a:t>Dr. Alexander Seymer, MA 2/01 Statistik</a:t>
            </a:r>
          </a:p>
        </p:txBody>
      </p:sp>
    </p:spTree>
    <p:extLst>
      <p:ext uri="{BB962C8B-B14F-4D97-AF65-F5344CB8AC3E}">
        <p14:creationId xmlns:p14="http://schemas.microsoft.com/office/powerpoint/2010/main" val="312664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624974" cy="720000"/>
          </a:xfrm>
        </p:spPr>
        <p:txBody>
          <a:bodyPr anchor="t">
            <a:normAutofit/>
          </a:bodyPr>
          <a:lstStyle/>
          <a:p>
            <a:r>
              <a:rPr lang="de-AT" dirty="0"/>
              <a:t>Resümee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60000" y="4861263"/>
            <a:ext cx="4564160" cy="1313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2. April 2025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0000" y="4642291"/>
            <a:ext cx="4564160" cy="2189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AT"/>
              <a:t>© Information zur MAB 2024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60000" y="1986110"/>
            <a:ext cx="7118162" cy="2440904"/>
          </a:xfrm>
        </p:spPr>
        <p:txBody>
          <a:bodyPr>
            <a:norm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Gute Ergebnisse insgesamt (von 1,17 bis 2,85)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Hohe Werteorientierung, hohe Arbeitszufriedenheit 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Mehr Arbeitszeit-Flexibilität, Digitalisierung, zeitgemäßer Arbeitsplatz von jüngeren </a:t>
            </a:r>
            <a:r>
              <a:rPr lang="de-AT" dirty="0" err="1"/>
              <a:t>Mitarbeiter:innen</a:t>
            </a:r>
            <a:r>
              <a:rPr lang="de-AT" dirty="0"/>
              <a:t> gewünscht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Mehr Aufmerksamkeit auf </a:t>
            </a:r>
            <a:r>
              <a:rPr lang="de-AT" dirty="0" err="1"/>
              <a:t>Mitarbeiter:innen</a:t>
            </a:r>
            <a:r>
              <a:rPr lang="de-AT" dirty="0"/>
              <a:t> mit einer Beschäftigungsdauer von 5 bis 15 Jahren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Fortsetzung/Erneuerung der Angebote für Führungskräfte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426B66-0194-4EE7-BEEB-1AA0E471D7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86" r="14810" b="9522"/>
          <a:stretch/>
        </p:blipFill>
        <p:spPr>
          <a:xfrm>
            <a:off x="7396681" y="1986110"/>
            <a:ext cx="1475715" cy="19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1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624974" cy="720000"/>
          </a:xfrm>
        </p:spPr>
        <p:txBody>
          <a:bodyPr anchor="t">
            <a:normAutofit/>
          </a:bodyPr>
          <a:lstStyle/>
          <a:p>
            <a:r>
              <a:rPr lang="de-AT" dirty="0"/>
              <a:t>Versprechen 2024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60000" y="4861263"/>
            <a:ext cx="4564160" cy="1313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2. April 2025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0000" y="4642291"/>
            <a:ext cx="4564160" cy="2189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AT"/>
              <a:t>© Information zur MAB 2024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60000" y="1986110"/>
            <a:ext cx="8699333" cy="2440904"/>
          </a:xfrm>
        </p:spPr>
        <p:txBody>
          <a:bodyPr>
            <a:normAutofit lnSpcReduction="10000"/>
          </a:bodyPr>
          <a:lstStyle/>
          <a:p>
            <a:r>
              <a:rPr lang="de-AT" dirty="0">
                <a:solidFill>
                  <a:srgbClr val="C00000"/>
                </a:solidFill>
              </a:rPr>
              <a:t>WAS</a:t>
            </a:r>
            <a:r>
              <a:rPr lang="de-AT" dirty="0"/>
              <a:t>								     	</a:t>
            </a:r>
            <a:r>
              <a:rPr lang="de-AT" dirty="0">
                <a:solidFill>
                  <a:srgbClr val="C00000"/>
                </a:solidFill>
              </a:rPr>
              <a:t>WODURCH (erste Überlegungen)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/>
              <a:t>Ausweitung flexibler Arbeitszeiten    	Lockerung Arbeitszeitregelungen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/>
              <a:t>Verbesserte Arbeitsbedingungen,	    	Modernisierung der Amtsgebäude</a:t>
            </a:r>
            <a:br>
              <a:rPr lang="de-AT" dirty="0"/>
            </a:br>
            <a:r>
              <a:rPr lang="de-AT" dirty="0"/>
              <a:t>zeitgemäßer Arbeitsplatz			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Ausbau IT-Infrastruktur			    	Ausstattung forcieren/erneuern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Festigung Führungskultur		    	Reihe „In Führung bleiben“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Neue Formen der Kommunikation    	u.a. Analog-Formate, Projektarbeit  </a:t>
            </a:r>
            <a:br>
              <a:rPr lang="de-AT" dirty="0"/>
            </a:br>
            <a:r>
              <a:rPr lang="de-AT" dirty="0"/>
              <a:t>und Zusammenarbeit				</a:t>
            </a:r>
          </a:p>
          <a:p>
            <a:pPr lvl="0">
              <a:spcAft>
                <a:spcPts val="0"/>
              </a:spcAft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811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624974" cy="720000"/>
          </a:xfrm>
        </p:spPr>
        <p:txBody>
          <a:bodyPr anchor="t">
            <a:normAutofit/>
          </a:bodyPr>
          <a:lstStyle/>
          <a:p>
            <a:r>
              <a:rPr lang="de-AT" dirty="0"/>
              <a:t>Neuerung Gleitzeit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60000" y="4861263"/>
            <a:ext cx="4564160" cy="1313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2. April 2025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0000" y="4642291"/>
            <a:ext cx="4564160" cy="2189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AT"/>
              <a:t>© Information zur MAB 2024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60000" y="1986110"/>
            <a:ext cx="8424000" cy="2440904"/>
          </a:xfrm>
        </p:spPr>
        <p:txBody>
          <a:bodyPr>
            <a:norm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Bandbreite für Vollzeitbeschäftigte </a:t>
            </a:r>
            <a:br>
              <a:rPr lang="de-AT" dirty="0"/>
            </a:br>
            <a:r>
              <a:rPr lang="de-AT" dirty="0"/>
              <a:t>im Rahmen der gleitenden Dienstzeit:</a:t>
            </a:r>
            <a:br>
              <a:rPr lang="de-AT" dirty="0"/>
            </a:br>
            <a:r>
              <a:rPr lang="de-AT" dirty="0"/>
              <a:t>Mo bis Do 	6.30 bis 20.00 Uhr</a:t>
            </a:r>
            <a:br>
              <a:rPr lang="de-AT" dirty="0"/>
            </a:br>
            <a:r>
              <a:rPr lang="de-AT" dirty="0"/>
              <a:t>Fr			6.30 bis 18.00 Uhr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Zeitguthaben können pro Monat auch in Form </a:t>
            </a:r>
            <a:br>
              <a:rPr lang="de-AT" dirty="0"/>
            </a:br>
            <a:r>
              <a:rPr lang="de-AT" dirty="0"/>
              <a:t>von max. 4 ganzen Tagen konsumiert werden.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Anhebung Kappung auf 25h bzw. 40h bei Amtsleitungen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Blockzeit: Mo bis Fr von 9 bis 11 Uhr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92C463-17D6-4417-B7CA-D22BCBF1D3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056" y="1540586"/>
            <a:ext cx="3016943" cy="15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1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1350000"/>
            <a:ext cx="5400000" cy="72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2600" dirty="0"/>
              <a:t>Weitere Information zur MAB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60000" y="4861263"/>
            <a:ext cx="4564160" cy="1313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2. April 2025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0000" y="4642291"/>
            <a:ext cx="4564160" cy="2189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AT"/>
              <a:t>© Information zur MAB 2024</a:t>
            </a: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26306B-8FC9-126D-8B6C-76F611A7A0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20180"/>
          <a:stretch/>
        </p:blipFill>
        <p:spPr>
          <a:xfrm>
            <a:off x="6203950" y="1147763"/>
            <a:ext cx="2940050" cy="3305175"/>
          </a:xfrm>
          <a:prstGeom prst="rect">
            <a:avLst/>
          </a:prstGeom>
          <a:noFill/>
        </p:spPr>
      </p:pic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60000" y="1993501"/>
            <a:ext cx="5400000" cy="2160000"/>
          </a:xfrm>
        </p:spPr>
        <p:txBody>
          <a:bodyPr>
            <a:norm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Intern Magazin (Schwerpunkt Teilhabe)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Serien in Newsletter/MIA-App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Wandzeitung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Landing-Page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AT" dirty="0"/>
              <a:t>Dienstbesprechungen </a:t>
            </a:r>
            <a:br>
              <a:rPr lang="de-AT" dirty="0"/>
            </a:br>
            <a:r>
              <a:rPr lang="de-AT" dirty="0"/>
              <a:t>(abteilungs- und bereichsspezifische Ergebnisse bzw. Maßnahmen)</a:t>
            </a:r>
          </a:p>
        </p:txBody>
      </p:sp>
    </p:spTree>
    <p:extLst>
      <p:ext uri="{BB962C8B-B14F-4D97-AF65-F5344CB8AC3E}">
        <p14:creationId xmlns:p14="http://schemas.microsoft.com/office/powerpoint/2010/main" val="14233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gistrat">
      <a:dk1>
        <a:sysClr val="windowText" lastClr="000000"/>
      </a:dk1>
      <a:lt1>
        <a:srgbClr val="FFFFFF"/>
      </a:lt1>
      <a:dk2>
        <a:srgbClr val="B7C8CE"/>
      </a:dk2>
      <a:lt2>
        <a:srgbClr val="F2F2F2"/>
      </a:lt2>
      <a:accent1>
        <a:srgbClr val="B00030"/>
      </a:accent1>
      <a:accent2>
        <a:srgbClr val="E6007E"/>
      </a:accent2>
      <a:accent3>
        <a:srgbClr val="41A3D1"/>
      </a:accent3>
      <a:accent4>
        <a:srgbClr val="00976E"/>
      </a:accent4>
      <a:accent5>
        <a:srgbClr val="BCD700"/>
      </a:accent5>
      <a:accent6>
        <a:srgbClr val="FDC900"/>
      </a:accent6>
      <a:hlink>
        <a:srgbClr val="B00030"/>
      </a:hlink>
      <a:folHlink>
        <a:srgbClr val="800080"/>
      </a:folHlink>
    </a:clrScheme>
    <a:fontScheme name="Office 2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504</Words>
  <Application>Microsoft Office PowerPoint</Application>
  <PresentationFormat>Bildschirmpräsentation (16:9)</PresentationFormat>
  <Paragraphs>96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Grande</vt:lpstr>
      <vt:lpstr>Symbol</vt:lpstr>
      <vt:lpstr>Verdana</vt:lpstr>
      <vt:lpstr>Wingdings</vt:lpstr>
      <vt:lpstr>Office Theme</vt:lpstr>
      <vt:lpstr>Ergebnisse</vt:lpstr>
      <vt:lpstr>Programm</vt:lpstr>
      <vt:lpstr>Mitarbeiter:innenbefragung (MAB) 2024</vt:lpstr>
      <vt:lpstr>Hohe Beteiligung</vt:lpstr>
      <vt:lpstr>Ergebnisse der MAB 2024</vt:lpstr>
      <vt:lpstr>Resümee</vt:lpstr>
      <vt:lpstr>Versprechen 2024</vt:lpstr>
      <vt:lpstr>Neuerung Gleitzeit</vt:lpstr>
      <vt:lpstr>Weitere Information zur MAB</vt:lpstr>
      <vt:lpstr>PowerPoint-Präsentation</vt:lpstr>
      <vt:lpstr>Ausblick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Marcel Höhn, BSc MSc</dc:creator>
  <cp:lastModifiedBy>Neusüß-Raffeiner Sabine Mag.</cp:lastModifiedBy>
  <cp:revision>408</cp:revision>
  <cp:lastPrinted>2025-03-26T13:40:36Z</cp:lastPrinted>
  <dcterms:created xsi:type="dcterms:W3CDTF">2010-04-12T23:12:02Z</dcterms:created>
  <dcterms:modified xsi:type="dcterms:W3CDTF">2025-04-07T09:52:04Z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