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1"/>
  </p:notesMasterIdLst>
  <p:handoutMasterIdLst>
    <p:handoutMasterId r:id="rId32"/>
  </p:handoutMasterIdLst>
  <p:sldIdLst>
    <p:sldId id="256" r:id="rId5"/>
    <p:sldId id="599" r:id="rId6"/>
    <p:sldId id="600" r:id="rId7"/>
    <p:sldId id="821" r:id="rId8"/>
    <p:sldId id="822" r:id="rId9"/>
    <p:sldId id="823" r:id="rId10"/>
    <p:sldId id="820" r:id="rId11"/>
    <p:sldId id="884" r:id="rId12"/>
    <p:sldId id="885" r:id="rId13"/>
    <p:sldId id="826" r:id="rId14"/>
    <p:sldId id="890" r:id="rId15"/>
    <p:sldId id="829" r:id="rId16"/>
    <p:sldId id="831" r:id="rId17"/>
    <p:sldId id="832" r:id="rId18"/>
    <p:sldId id="833" r:id="rId19"/>
    <p:sldId id="845" r:id="rId20"/>
    <p:sldId id="846" r:id="rId21"/>
    <p:sldId id="848" r:id="rId22"/>
    <p:sldId id="892" r:id="rId23"/>
    <p:sldId id="875" r:id="rId24"/>
    <p:sldId id="877" r:id="rId25"/>
    <p:sldId id="901" r:id="rId26"/>
    <p:sldId id="876" r:id="rId27"/>
    <p:sldId id="878" r:id="rId28"/>
    <p:sldId id="880" r:id="rId29"/>
    <p:sldId id="881" r:id="rId30"/>
  </p:sldIdLst>
  <p:sldSz cx="9144000" cy="6858000" type="screen4x3"/>
  <p:notesSz cx="6865938" cy="9998075"/>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353"/>
    <a:srgbClr val="6CCE78"/>
    <a:srgbClr val="00CC00"/>
    <a:srgbClr val="969696"/>
    <a:srgbClr val="B2B2B2"/>
    <a:srgbClr val="F9F2F2"/>
    <a:srgbClr val="8BD994"/>
    <a:srgbClr val="00FF00"/>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0" autoAdjust="0"/>
    <p:restoredTop sz="94763" autoAdjust="0"/>
  </p:normalViewPr>
  <p:slideViewPr>
    <p:cSldViewPr>
      <p:cViewPr varScale="1">
        <p:scale>
          <a:sx n="84" d="100"/>
          <a:sy n="84" d="100"/>
        </p:scale>
        <p:origin x="159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5963857956298769E-3"/>
                  <c:y val="-1.787101852703976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5.7809563546604584E-3"/>
                  <c:y val="-3.216769263199020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416033210849622"/>
                      <c:h val="0.11585795382747964"/>
                    </c:manualLayout>
                  </c15:layout>
                </c:ext>
              </c:extLst>
            </c:dLbl>
            <c:dLbl>
              <c:idx val="2"/>
              <c:layout>
                <c:manualLayout>
                  <c:x val="9.2551751704019521E-3"/>
                  <c:y val="-1.7871018527039696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5919074850635334"/>
                  <c:y val="0.16206283900407487"/>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3.3396678915037448E-2"/>
                  <c:y val="-0.25376846308396367"/>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gerne</c:v>
                </c:pt>
                <c:pt idx="1">
                  <c:v>nicht gerne</c:v>
                </c:pt>
                <c:pt idx="2">
                  <c:v>teils/teils</c:v>
                </c:pt>
                <c:pt idx="3">
                  <c:v>gerne</c:v>
                </c:pt>
                <c:pt idx="4">
                  <c:v>sehr gerne</c:v>
                </c:pt>
              </c:strCache>
            </c:strRef>
          </c:cat>
          <c:val>
            <c:numRef>
              <c:f>Sheet1!$B$2:$B$7</c:f>
              <c:numCache>
                <c:formatCode>###0.0%</c:formatCode>
                <c:ptCount val="5"/>
                <c:pt idx="0">
                  <c:v>5.2683896620278323E-2</c:v>
                </c:pt>
                <c:pt idx="1">
                  <c:v>3.3797216699801194E-2</c:v>
                </c:pt>
                <c:pt idx="2">
                  <c:v>0.13618290258449303</c:v>
                </c:pt>
                <c:pt idx="3">
                  <c:v>0.36182902584493043</c:v>
                </c:pt>
                <c:pt idx="4">
                  <c:v>0.41550695825049699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gerne</c:v>
                </c:pt>
                <c:pt idx="1">
                  <c:v>nicht gerne</c:v>
                </c:pt>
                <c:pt idx="2">
                  <c:v>teils/teils</c:v>
                </c:pt>
                <c:pt idx="3">
                  <c:v>gerne</c:v>
                </c:pt>
                <c:pt idx="4">
                  <c:v>sehr gerne</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gerne</c:v>
                </c:pt>
                <c:pt idx="1">
                  <c:v>nicht gerne</c:v>
                </c:pt>
                <c:pt idx="2">
                  <c:v>teils/teils</c:v>
                </c:pt>
                <c:pt idx="3">
                  <c:v>gerne</c:v>
                </c:pt>
                <c:pt idx="4">
                  <c:v>sehr gerne</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gerne</c:v>
                </c:pt>
                <c:pt idx="1">
                  <c:v>nicht gerne</c:v>
                </c:pt>
                <c:pt idx="2">
                  <c:v>teils/teils</c:v>
                </c:pt>
                <c:pt idx="3">
                  <c:v>gerne</c:v>
                </c:pt>
                <c:pt idx="4">
                  <c:v>sehr gerne</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1.9841922386468824E-2"/>
                  <c:y val="-2.8593629643263514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1.1664294129196937E-3"/>
                  <c:y val="-3.5740629887266893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5.1557635129449386E-2"/>
                  <c:y val="0.1830985756938950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20727039564107608"/>
                  <c:y val="-7.1782674905909852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0241648200611475"/>
                  <c:y val="-0.2752135445997300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Sheet1!$B$2:$B$7</c:f>
              <c:numCache>
                <c:formatCode>###0.0%</c:formatCode>
                <c:ptCount val="5"/>
                <c:pt idx="0">
                  <c:v>4.9813200498132003E-2</c:v>
                </c:pt>
                <c:pt idx="1">
                  <c:v>7.8455790784557902E-2</c:v>
                </c:pt>
                <c:pt idx="2">
                  <c:v>0.2577833125778331</c:v>
                </c:pt>
                <c:pt idx="3">
                  <c:v>0.30386052303860522</c:v>
                </c:pt>
                <c:pt idx="4">
                  <c:v>0.31008717310087175</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4457491044497103"/>
                  <c:y val="3.9910675874634767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0.12050282180443909"/>
                  <c:y val="0.17652578077500325"/>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0.15908914072644412"/>
                  <c:y val="7.9252937294671602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3785431708290599"/>
                  <c:y val="-0.2403165147109683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4453378333998576"/>
                  <c:y val="-0.1833282612941551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Sheet1!$B$2:$B$7</c:f>
              <c:numCache>
                <c:formatCode>###0.0%</c:formatCode>
                <c:ptCount val="5"/>
                <c:pt idx="0">
                  <c:v>0.11809045226130653</c:v>
                </c:pt>
                <c:pt idx="1">
                  <c:v>0.16708542713567842</c:v>
                </c:pt>
                <c:pt idx="2">
                  <c:v>0.28894472361809043</c:v>
                </c:pt>
                <c:pt idx="3">
                  <c:v>0.23241206030150752</c:v>
                </c:pt>
                <c:pt idx="4">
                  <c:v>0.19346733668341709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2492383401625894"/>
                  <c:y val="0.21296562455187074"/>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1.8096532489907786E-2"/>
                  <c:y val="-0.24597356872786114"/>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2.048978643209733E-2"/>
                  <c:y val="-3.199667256926577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11111276682281"/>
                  <c:y val="-0.2361960453546749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2913382513814475"/>
                  <c:y val="-0.12152278526718854"/>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Sheet1!$B$2:$B$5</c:f>
              <c:numCache>
                <c:formatCode>###0.0%</c:formatCode>
                <c:ptCount val="3"/>
                <c:pt idx="0">
                  <c:v>0.64015151515151514</c:v>
                </c:pt>
                <c:pt idx="1">
                  <c:v>0.25631313131313133</c:v>
                </c:pt>
                <c:pt idx="2">
                  <c:v>0.10353535353535354</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Sheet1!$C$2:$C$5</c:f>
              <c:numCache>
                <c:formatCode>General</c:formatCode>
                <c:ptCount val="3"/>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Sheet1!$D$2:$D$5</c:f>
              <c:numCache>
                <c:formatCode>General</c:formatCode>
                <c:ptCount val="3"/>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Sheet1!$E$2:$E$5</c:f>
              <c:numCache>
                <c:formatCode>General</c:formatCode>
                <c:ptCount val="3"/>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3.4089014414696154E-3"/>
                  <c:y val="1.9308896270201836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5.2632589441348404E-3"/>
                  <c:y val="3.4708320977672861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5.1376545424230542E-2"/>
                  <c:y val="0.1534193438706298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22512057719416137"/>
                  <c:y val="-8.3742989717278699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3170050979421294"/>
                  <c:y val="-0.2492539560283403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Sheet1!$B$2:$B$7</c:f>
              <c:numCache>
                <c:formatCode>###0.0%</c:formatCode>
                <c:ptCount val="5"/>
                <c:pt idx="0">
                  <c:v>5.6122448979591837E-2</c:v>
                </c:pt>
                <c:pt idx="1">
                  <c:v>8.8010204081632668E-2</c:v>
                </c:pt>
                <c:pt idx="2">
                  <c:v>0.22193877551020408</c:v>
                </c:pt>
                <c:pt idx="3">
                  <c:v>0.34693877551020408</c:v>
                </c:pt>
                <c:pt idx="4">
                  <c:v>0.28698979591836737</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2492383401625894"/>
                  <c:y val="0.21296562455187074"/>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7.4303037039656836E-2"/>
                  <c:y val="-0.24597356872786119"/>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2.048978643209733E-2"/>
                  <c:y val="-3.199667256926577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11111276682281"/>
                  <c:y val="-0.2361960453546749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2913382513814475"/>
                  <c:y val="-0.12152278526718854"/>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Sheet1!$B$2:$B$5</c:f>
              <c:numCache>
                <c:formatCode>###0.0%</c:formatCode>
                <c:ptCount val="3"/>
                <c:pt idx="0">
                  <c:v>0.69319640564826701</c:v>
                </c:pt>
                <c:pt idx="1">
                  <c:v>0.23234916559691909</c:v>
                </c:pt>
                <c:pt idx="2">
                  <c:v>7.4454428754813895E-2</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Sheet1!$C$2:$C$5</c:f>
              <c:numCache>
                <c:formatCode>General</c:formatCode>
                <c:ptCount val="3"/>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Sheet1!$D$2:$D$5</c:f>
              <c:numCache>
                <c:formatCode>General</c:formatCode>
                <c:ptCount val="3"/>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Sheet1!$E$2:$E$5</c:f>
              <c:numCache>
                <c:formatCode>General</c:formatCode>
                <c:ptCount val="3"/>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4457491044497098"/>
                  <c:y val="5.6392099558180975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5.4029698418071676E-2"/>
                  <c:y val="0.18888684853766297"/>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0.16422245014475326"/>
                  <c:y val="1.3327242560486424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1.2088236334332132E-2"/>
                  <c:y val="-0.2485572265527416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4710043804914033"/>
                  <c:y val="-0.14212470208528935"/>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Sheet1!$B$2:$B$7</c:f>
              <c:numCache>
                <c:formatCode>###0.0%</c:formatCode>
                <c:ptCount val="5"/>
                <c:pt idx="0">
                  <c:v>0.20978120978120982</c:v>
                </c:pt>
                <c:pt idx="1">
                  <c:v>0.17760617760617761</c:v>
                </c:pt>
                <c:pt idx="2">
                  <c:v>0.27799227799227799</c:v>
                </c:pt>
                <c:pt idx="3">
                  <c:v>0.2162162162162162</c:v>
                </c:pt>
                <c:pt idx="4">
                  <c:v>0.11840411840411841</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c:v>
                </c:pt>
                <c:pt idx="1">
                  <c:v>eher nicht</c:v>
                </c:pt>
                <c:pt idx="2">
                  <c:v>teils/teils</c:v>
                </c:pt>
                <c:pt idx="3">
                  <c:v>eher schon </c:v>
                </c:pt>
                <c:pt idx="4">
                  <c:v>sehr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5.4741995624561064E-2"/>
                  <c:y val="0.2418081159980767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3289651762923899"/>
                      <c:h val="0.1151608433882438"/>
                    </c:manualLayout>
                  </c15:layout>
                </c:ext>
              </c:extLst>
            </c:dLbl>
            <c:dLbl>
              <c:idx val="1"/>
              <c:layout>
                <c:manualLayout>
                  <c:x val="-0.12846268498355431"/>
                  <c:y val="-0.2665753483322941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0.11297625844394033"/>
                  <c:y val="-0.1226445028287703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11111276682281"/>
                  <c:y val="-0.2361960453546749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2913382513814475"/>
                  <c:y val="-0.12152278526718854"/>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Sheet1!$B$2:$B$5</c:f>
              <c:numCache>
                <c:formatCode>###0.0%</c:formatCode>
                <c:ptCount val="3"/>
                <c:pt idx="0">
                  <c:v>0.53419354838709676</c:v>
                </c:pt>
                <c:pt idx="1">
                  <c:v>0.35483870967741937</c:v>
                </c:pt>
                <c:pt idx="2">
                  <c:v>0.11096774193548387</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Sheet1!$C$2:$C$5</c:f>
              <c:numCache>
                <c:formatCode>General</c:formatCode>
                <c:ptCount val="3"/>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Sheet1!$D$2:$D$5</c:f>
              <c:numCache>
                <c:formatCode>General</c:formatCode>
                <c:ptCount val="3"/>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mehr</c:v>
                </c:pt>
                <c:pt idx="1">
                  <c:v>gleich</c:v>
                </c:pt>
                <c:pt idx="2">
                  <c:v>weniger</c:v>
                </c:pt>
              </c:strCache>
            </c:strRef>
          </c:cat>
          <c:val>
            <c:numRef>
              <c:f>Sheet1!$E$2:$E$5</c:f>
              <c:numCache>
                <c:formatCode>General</c:formatCode>
                <c:ptCount val="3"/>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2.8397505087422508E-4"/>
                  <c:y val="-4.1150248414807765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21389190435823702"/>
                      <c:h val="0.11516070521857873"/>
                    </c:manualLayout>
                  </c15:layout>
                </c:ext>
              </c:extLst>
            </c:dLbl>
            <c:dLbl>
              <c:idx val="1"/>
              <c:layout>
                <c:manualLayout>
                  <c:x val="-9.1434795363872449E-3"/>
                  <c:y val="-1.4570486577575906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1.3025621013360876E-2"/>
                  <c:y val="0.2050496483730248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9.8922170324357253E-2"/>
                  <c:y val="-0.30302566607128295"/>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1.3080606167369294E-2"/>
                  <c:y val="-5.2379206483827163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überhaupt nicht</c:v>
                </c:pt>
                <c:pt idx="1">
                  <c:v>eher nicht</c:v>
                </c:pt>
                <c:pt idx="2">
                  <c:v>meistens schon</c:v>
                </c:pt>
                <c:pt idx="3">
                  <c:v>halte mich daran</c:v>
                </c:pt>
              </c:strCache>
            </c:strRef>
          </c:cat>
          <c:val>
            <c:numRef>
              <c:f>Sheet1!$B$2:$B$6</c:f>
              <c:numCache>
                <c:formatCode>###0.0%</c:formatCode>
                <c:ptCount val="4"/>
                <c:pt idx="0">
                  <c:v>1.7735334242837655E-2</c:v>
                </c:pt>
                <c:pt idx="1">
                  <c:v>6.2755798090040935E-2</c:v>
                </c:pt>
                <c:pt idx="2">
                  <c:v>0.41064120054570258</c:v>
                </c:pt>
                <c:pt idx="3">
                  <c:v>0.50886766712141884</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überhaupt nicht</c:v>
                </c:pt>
                <c:pt idx="1">
                  <c:v>eher nicht</c:v>
                </c:pt>
                <c:pt idx="2">
                  <c:v>meistens schon</c:v>
                </c:pt>
                <c:pt idx="3">
                  <c:v>halte mich daran</c:v>
                </c:pt>
              </c:strCache>
            </c:strRef>
          </c:cat>
          <c:val>
            <c:numRef>
              <c:f>Sheet1!$C$2:$C$6</c:f>
              <c:numCache>
                <c:formatCode>General</c:formatCode>
                <c:ptCount val="4"/>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überhaupt nicht</c:v>
                </c:pt>
                <c:pt idx="1">
                  <c:v>eher nicht</c:v>
                </c:pt>
                <c:pt idx="2">
                  <c:v>meistens schon</c:v>
                </c:pt>
                <c:pt idx="3">
                  <c:v>halte mich daran</c:v>
                </c:pt>
              </c:strCache>
            </c:strRef>
          </c:cat>
          <c:val>
            <c:numRef>
              <c:f>Sheet1!$D$2:$D$6</c:f>
              <c:numCache>
                <c:formatCode>General</c:formatCode>
                <c:ptCount val="4"/>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überhaupt nicht</c:v>
                </c:pt>
                <c:pt idx="1">
                  <c:v>eher nicht</c:v>
                </c:pt>
                <c:pt idx="2">
                  <c:v>meistens schon</c:v>
                </c:pt>
                <c:pt idx="3">
                  <c:v>halte mich daran</c:v>
                </c:pt>
              </c:strCache>
            </c:strRef>
          </c:cat>
          <c:val>
            <c:numRef>
              <c:f>Sheet1!$E$2:$E$6</c:f>
              <c:numCache>
                <c:formatCode>General</c:formatCode>
                <c:ptCount val="4"/>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2.8397505087422508E-4"/>
                  <c:y val="-2.0065081774197788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21389190435823702"/>
                      <c:h val="0.15733103849979868"/>
                    </c:manualLayout>
                  </c15:layout>
                </c:ext>
              </c:extLst>
            </c:dLbl>
            <c:dLbl>
              <c:idx val="1"/>
              <c:layout>
                <c:manualLayout>
                  <c:x val="0.14737460540826391"/>
                  <c:y val="0.1962813181826357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9005471970843729"/>
                      <c:h val="0.17911350986395641"/>
                    </c:manualLayout>
                  </c15:layout>
                </c:ext>
              </c:extLst>
            </c:dLbl>
            <c:dLbl>
              <c:idx val="2"/>
              <c:layout>
                <c:manualLayout>
                  <c:x val="-0.22536484114806252"/>
                  <c:y val="1.528314860753497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5282020406214464"/>
                  <c:y val="-0.2432843605895546"/>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1.3080606167369294E-2"/>
                  <c:y val="-5.2379206483827163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kenne mich gar nicht mehr aus</c:v>
                </c:pt>
                <c:pt idx="1">
                  <c:v>kenne mich eher nicht mehr aus</c:v>
                </c:pt>
                <c:pt idx="2">
                  <c:v>kenne mich einigermaßen aus</c:v>
                </c:pt>
                <c:pt idx="3">
                  <c:v>kenne mich gut aus</c:v>
                </c:pt>
              </c:strCache>
            </c:strRef>
          </c:cat>
          <c:val>
            <c:numRef>
              <c:f>Sheet1!$B$2:$B$6</c:f>
              <c:numCache>
                <c:formatCode>###0.0%</c:formatCode>
                <c:ptCount val="4"/>
                <c:pt idx="0">
                  <c:v>8.528198074277854E-2</c:v>
                </c:pt>
                <c:pt idx="1">
                  <c:v>0.18569463548830811</c:v>
                </c:pt>
                <c:pt idx="2">
                  <c:v>0.47455295735900971</c:v>
                </c:pt>
                <c:pt idx="3">
                  <c:v>0.25447042640990369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kenne mich gar nicht mehr aus</c:v>
                </c:pt>
                <c:pt idx="1">
                  <c:v>kenne mich eher nicht mehr aus</c:v>
                </c:pt>
                <c:pt idx="2">
                  <c:v>kenne mich einigermaßen aus</c:v>
                </c:pt>
                <c:pt idx="3">
                  <c:v>kenne mich gut aus</c:v>
                </c:pt>
              </c:strCache>
            </c:strRef>
          </c:cat>
          <c:val>
            <c:numRef>
              <c:f>Sheet1!$C$2:$C$6</c:f>
              <c:numCache>
                <c:formatCode>General</c:formatCode>
                <c:ptCount val="4"/>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kenne mich gar nicht mehr aus</c:v>
                </c:pt>
                <c:pt idx="1">
                  <c:v>kenne mich eher nicht mehr aus</c:v>
                </c:pt>
                <c:pt idx="2">
                  <c:v>kenne mich einigermaßen aus</c:v>
                </c:pt>
                <c:pt idx="3">
                  <c:v>kenne mich gut aus</c:v>
                </c:pt>
              </c:strCache>
            </c:strRef>
          </c:cat>
          <c:val>
            <c:numRef>
              <c:f>Sheet1!$D$2:$D$6</c:f>
              <c:numCache>
                <c:formatCode>General</c:formatCode>
                <c:ptCount val="4"/>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kenne mich gar nicht mehr aus</c:v>
                </c:pt>
                <c:pt idx="1">
                  <c:v>kenne mich eher nicht mehr aus</c:v>
                </c:pt>
                <c:pt idx="2">
                  <c:v>kenne mich einigermaßen aus</c:v>
                </c:pt>
                <c:pt idx="3">
                  <c:v>kenne mich gut aus</c:v>
                </c:pt>
              </c:strCache>
            </c:strRef>
          </c:cat>
          <c:val>
            <c:numRef>
              <c:f>Sheet1!$E$2:$E$6</c:f>
              <c:numCache>
                <c:formatCode>General</c:formatCode>
                <c:ptCount val="4"/>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912592220790042"/>
                  <c:y val="7.657526532859793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543407073193685"/>
                      <c:h val="0.11867489965868039"/>
                    </c:manualLayout>
                  </c15:layout>
                </c:ext>
              </c:extLst>
            </c:dLbl>
            <c:dLbl>
              <c:idx val="1"/>
              <c:layout>
                <c:manualLayout>
                  <c:x val="1.9314354089912885E-2"/>
                  <c:y val="0.1558680821214665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7308133698"/>
                      <c:h val="9.8287037741618163E-2"/>
                    </c:manualLayout>
                  </c15:layout>
                </c:ext>
              </c:extLst>
            </c:dLbl>
            <c:dLbl>
              <c:idx val="2"/>
              <c:layout>
                <c:manualLayout>
                  <c:x val="-0.22536484114806252"/>
                  <c:y val="1.528314860753497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1779517806054435"/>
                  <c:y val="-0.27139791611036784"/>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1.3080606167369294E-2"/>
                  <c:y val="-5.2379206483827163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sicher nicht</c:v>
                </c:pt>
                <c:pt idx="1">
                  <c:v>eher nein</c:v>
                </c:pt>
                <c:pt idx="2">
                  <c:v>eher schon, warte aber noch ab</c:v>
                </c:pt>
                <c:pt idx="3">
                  <c:v>auf alle Fälle</c:v>
                </c:pt>
              </c:strCache>
            </c:strRef>
          </c:cat>
          <c:val>
            <c:numRef>
              <c:f>Sheet1!$B$2:$B$6</c:f>
              <c:numCache>
                <c:formatCode>###0.0%</c:formatCode>
                <c:ptCount val="4"/>
                <c:pt idx="0">
                  <c:v>0.18758620689655175</c:v>
                </c:pt>
                <c:pt idx="1">
                  <c:v>0.15862068965517243</c:v>
                </c:pt>
                <c:pt idx="2">
                  <c:v>0.32413793103448268</c:v>
                </c:pt>
                <c:pt idx="3">
                  <c:v>0.32965517241379311</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sicher nicht</c:v>
                </c:pt>
                <c:pt idx="1">
                  <c:v>eher nein</c:v>
                </c:pt>
                <c:pt idx="2">
                  <c:v>eher schon, warte aber noch ab</c:v>
                </c:pt>
                <c:pt idx="3">
                  <c:v>auf alle Fälle</c:v>
                </c:pt>
              </c:strCache>
            </c:strRef>
          </c:cat>
          <c:val>
            <c:numRef>
              <c:f>Sheet1!$C$2:$C$6</c:f>
              <c:numCache>
                <c:formatCode>General</c:formatCode>
                <c:ptCount val="4"/>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sicher nicht</c:v>
                </c:pt>
                <c:pt idx="1">
                  <c:v>eher nein</c:v>
                </c:pt>
                <c:pt idx="2">
                  <c:v>eher schon, warte aber noch ab</c:v>
                </c:pt>
                <c:pt idx="3">
                  <c:v>auf alle Fälle</c:v>
                </c:pt>
              </c:strCache>
            </c:strRef>
          </c:cat>
          <c:val>
            <c:numRef>
              <c:f>Sheet1!$D$2:$D$6</c:f>
              <c:numCache>
                <c:formatCode>General</c:formatCode>
                <c:ptCount val="4"/>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sicher nicht</c:v>
                </c:pt>
                <c:pt idx="1">
                  <c:v>eher nein</c:v>
                </c:pt>
                <c:pt idx="2">
                  <c:v>eher schon, warte aber noch ab</c:v>
                </c:pt>
                <c:pt idx="3">
                  <c:v>auf alle Fälle</c:v>
                </c:pt>
              </c:strCache>
            </c:strRef>
          </c:cat>
          <c:val>
            <c:numRef>
              <c:f>Sheet1!$E$2:$E$6</c:f>
              <c:numCache>
                <c:formatCode>General</c:formatCode>
                <c:ptCount val="4"/>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5963857956298769E-3"/>
                  <c:y val="-1.787101852703976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5.7809563546604584E-3"/>
                  <c:y val="-3.216769263199020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416033210849622"/>
                      <c:h val="0.11585795382747964"/>
                    </c:manualLayout>
                  </c15:layout>
                </c:ext>
              </c:extLst>
            </c:dLbl>
            <c:dLbl>
              <c:idx val="2"/>
              <c:layout>
                <c:manualLayout>
                  <c:x val="9.2551751704019521E-3"/>
                  <c:y val="-1.7871018527039696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5251141272334584"/>
                  <c:y val="0.21925009829060191"/>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2.6717343132029957E-2"/>
                  <c:y val="-0.2680652779055954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wohl</c:v>
                </c:pt>
                <c:pt idx="1">
                  <c:v>nicht wohl</c:v>
                </c:pt>
                <c:pt idx="2">
                  <c:v>teils/teils</c:v>
                </c:pt>
                <c:pt idx="3">
                  <c:v>eher wohl</c:v>
                </c:pt>
                <c:pt idx="4">
                  <c:v>sehr wohl</c:v>
                </c:pt>
              </c:strCache>
            </c:strRef>
          </c:cat>
          <c:val>
            <c:numRef>
              <c:f>Sheet1!$B$2:$B$7</c:f>
              <c:numCache>
                <c:formatCode>###0.0%</c:formatCode>
                <c:ptCount val="5"/>
                <c:pt idx="0">
                  <c:v>2.508361204013378E-2</c:v>
                </c:pt>
                <c:pt idx="1">
                  <c:v>4.0133779264214048E-2</c:v>
                </c:pt>
                <c:pt idx="2">
                  <c:v>0.13043478260869565</c:v>
                </c:pt>
                <c:pt idx="3">
                  <c:v>0.3511705685618729</c:v>
                </c:pt>
                <c:pt idx="4">
                  <c:v>0.45317725752508359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wohl</c:v>
                </c:pt>
                <c:pt idx="1">
                  <c:v>nicht wohl</c:v>
                </c:pt>
                <c:pt idx="2">
                  <c:v>teils/teils</c:v>
                </c:pt>
                <c:pt idx="3">
                  <c:v>eher wohl</c:v>
                </c:pt>
                <c:pt idx="4">
                  <c:v>sehr wohl</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wohl</c:v>
                </c:pt>
                <c:pt idx="1">
                  <c:v>nicht wohl</c:v>
                </c:pt>
                <c:pt idx="2">
                  <c:v>teils/teils</c:v>
                </c:pt>
                <c:pt idx="3">
                  <c:v>eher wohl</c:v>
                </c:pt>
                <c:pt idx="4">
                  <c:v>sehr wohl</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wohl</c:v>
                </c:pt>
                <c:pt idx="1">
                  <c:v>nicht wohl</c:v>
                </c:pt>
                <c:pt idx="2">
                  <c:v>teils/teils</c:v>
                </c:pt>
                <c:pt idx="3">
                  <c:v>eher wohl</c:v>
                </c:pt>
                <c:pt idx="4">
                  <c:v>sehr wohl</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auf alle Fälle/eher schon</c:v>
                </c:pt>
              </c:strCache>
            </c:strRef>
          </c:tx>
          <c:spPr>
            <a:solidFill>
              <a:srgbClr val="FFC00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Gesamt</c:v>
                </c:pt>
                <c:pt idx="1">
                  <c:v>Männer</c:v>
                </c:pt>
                <c:pt idx="2">
                  <c:v>Frauen</c:v>
                </c:pt>
                <c:pt idx="3">
                  <c:v>bis 13 Jahre</c:v>
                </c:pt>
                <c:pt idx="4">
                  <c:v>14-15 Jahre</c:v>
                </c:pt>
                <c:pt idx="5">
                  <c:v>16-17 Jahre</c:v>
                </c:pt>
                <c:pt idx="6">
                  <c:v>18-20 Jahre</c:v>
                </c:pt>
                <c:pt idx="7">
                  <c:v>21 plus</c:v>
                </c:pt>
              </c:strCache>
            </c:strRef>
          </c:cat>
          <c:val>
            <c:numRef>
              <c:f>Tabelle1!$B$2:$B$9</c:f>
              <c:numCache>
                <c:formatCode>General</c:formatCode>
                <c:ptCount val="8"/>
                <c:pt idx="0">
                  <c:v>0.65</c:v>
                </c:pt>
                <c:pt idx="1">
                  <c:v>0.68</c:v>
                </c:pt>
                <c:pt idx="2">
                  <c:v>0.63</c:v>
                </c:pt>
                <c:pt idx="3">
                  <c:v>0.57999999999999996</c:v>
                </c:pt>
                <c:pt idx="4">
                  <c:v>0.61</c:v>
                </c:pt>
                <c:pt idx="5">
                  <c:v>0.65</c:v>
                </c:pt>
                <c:pt idx="6">
                  <c:v>0.66</c:v>
                </c:pt>
                <c:pt idx="7">
                  <c:v>0.77</c:v>
                </c:pt>
              </c:numCache>
            </c:numRef>
          </c:val>
        </c:ser>
        <c:dLbls>
          <c:showLegendKey val="0"/>
          <c:showVal val="0"/>
          <c:showCatName val="0"/>
          <c:showSerName val="0"/>
          <c:showPercent val="0"/>
          <c:showBubbleSize val="0"/>
        </c:dLbls>
        <c:gapWidth val="219"/>
        <c:overlap val="-27"/>
        <c:axId val="286400512"/>
        <c:axId val="286404432"/>
      </c:barChart>
      <c:catAx>
        <c:axId val="286400512"/>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286404432"/>
        <c:crosses val="autoZero"/>
        <c:auto val="1"/>
        <c:lblAlgn val="ctr"/>
        <c:lblOffset val="100"/>
        <c:noMultiLvlLbl val="0"/>
      </c:catAx>
      <c:valAx>
        <c:axId val="286404432"/>
        <c:scaling>
          <c:orientation val="minMax"/>
          <c:max val="1"/>
        </c:scaling>
        <c:delete val="0"/>
        <c:axPos val="l"/>
        <c:majorGridlines>
          <c:spPr>
            <a:ln w="9525" cap="flat" cmpd="sng" algn="ctr">
              <a:solidFill>
                <a:schemeClr val="bg1">
                  <a:lumMod val="65000"/>
                </a:schemeClr>
              </a:solidFill>
              <a:round/>
            </a:ln>
            <a:effectLst/>
          </c:spPr>
        </c:majorGridlines>
        <c:numFmt formatCode="0%" sourceLinked="0"/>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286400512"/>
        <c:crosses val="autoZero"/>
        <c:crossBetween val="between"/>
      </c:valAx>
      <c:spPr>
        <a:noFill/>
        <a:ln>
          <a:solidFill>
            <a:schemeClr val="bg1">
              <a:lumMod val="65000"/>
            </a:schemeClr>
          </a:solidFill>
        </a:ln>
        <a:effectLst/>
      </c:spPr>
    </c:plotArea>
    <c:legend>
      <c:legendPos val="t"/>
      <c:layout>
        <c:manualLayout>
          <c:xMode val="edge"/>
          <c:yMode val="edge"/>
          <c:x val="0.10256725721784779"/>
          <c:y val="3.0056714364685176E-2"/>
          <c:w val="0.27226033232514607"/>
          <c:h val="6.4431885794823965E-2"/>
        </c:manualLayout>
      </c:layout>
      <c:overlay val="0"/>
      <c:spPr>
        <a:noFill/>
        <a:ln>
          <a:solidFill>
            <a:schemeClr val="bg1">
              <a:lumMod val="6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baseline="0">
          <a:solidFill>
            <a:schemeClr val="tx1"/>
          </a:solidFill>
        </a:defRPr>
      </a:pPr>
      <a:endParaRPr lang="de-DE"/>
    </a:p>
  </c:txPr>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hPercent val="100"/>
      <c:rotY val="10"/>
      <c:depthPercent val="100"/>
      <c:rAngAx val="1"/>
    </c:view3D>
    <c:floor>
      <c:thickness val="0"/>
      <c:spPr>
        <a:solidFill>
          <a:schemeClr val="bg1">
            <a:lumMod val="75000"/>
          </a:schemeClr>
        </a:solidFill>
        <a:ln w="19050" cap="flat" cmpd="sng" algn="ctr">
          <a:solidFill>
            <a:schemeClr val="tx2">
              <a:lumMod val="65000"/>
              <a:lumOff val="35000"/>
            </a:schemeClr>
          </a:solidFill>
          <a:round/>
        </a:ln>
        <a:effectLst/>
        <a:sp3d contourW="19050">
          <a:contourClr>
            <a:schemeClr val="tx2">
              <a:lumMod val="65000"/>
              <a:lumOff val="35000"/>
            </a:schemeClr>
          </a:contourClr>
        </a:sp3d>
      </c:spPr>
    </c:floor>
    <c:sideWall>
      <c:thickness val="0"/>
      <c:spPr>
        <a:solidFill>
          <a:schemeClr val="bg1">
            <a:lumMod val="85000"/>
          </a:schemeClr>
        </a:solidFill>
        <a:ln>
          <a:solidFill>
            <a:schemeClr val="tx2">
              <a:lumMod val="65000"/>
              <a:lumOff val="35000"/>
            </a:schemeClr>
          </a:solidFill>
        </a:ln>
        <a:effectLst/>
        <a:sp3d>
          <a:contourClr>
            <a:schemeClr val="tx2">
              <a:lumMod val="65000"/>
              <a:lumOff val="35000"/>
            </a:schemeClr>
          </a:contourClr>
        </a:sp3d>
      </c:spPr>
    </c:sideWall>
    <c:backWall>
      <c:thickness val="0"/>
      <c:spPr>
        <a:noFill/>
        <a:ln>
          <a:solidFill>
            <a:schemeClr val="tx2">
              <a:lumMod val="65000"/>
              <a:lumOff val="35000"/>
            </a:schemeClr>
          </a:solidFill>
        </a:ln>
        <a:effectLst/>
        <a:sp3d>
          <a:contourClr>
            <a:schemeClr val="tx2">
              <a:lumMod val="65000"/>
              <a:lumOff val="35000"/>
            </a:schemeClr>
          </a:contourClr>
        </a:sp3d>
      </c:spPr>
    </c:backWall>
    <c:plotArea>
      <c:layout>
        <c:manualLayout>
          <c:layoutTarget val="inner"/>
          <c:xMode val="edge"/>
          <c:yMode val="edge"/>
          <c:x val="0.48702592663721911"/>
          <c:y val="7.6528303540848663E-2"/>
          <c:w val="0.74556962025316453"/>
          <c:h val="0.8447506288008072"/>
        </c:manualLayout>
      </c:layout>
      <c:bar3DChart>
        <c:barDir val="bar"/>
        <c:grouping val="stacked"/>
        <c:varyColors val="0"/>
        <c:ser>
          <c:idx val="0"/>
          <c:order val="0"/>
          <c:tx>
            <c:strRef>
              <c:f>Sheet1!$B$1</c:f>
              <c:strCache>
                <c:ptCount val="1"/>
                <c:pt idx="0">
                  <c:v>große Vorteile</c:v>
                </c:pt>
              </c:strCache>
            </c:strRef>
          </c:tx>
          <c:spPr>
            <a:solidFill>
              <a:srgbClr val="FFC000"/>
            </a:solidFill>
            <a:ln>
              <a:solidFill>
                <a:srgbClr val="000000"/>
              </a:solidFill>
            </a:ln>
            <a:effectLst/>
            <a:sp3d>
              <a:contourClr>
                <a:srgbClr val="000000"/>
              </a:contourClr>
            </a:sp3d>
          </c:spPr>
          <c:invertIfNegative val="0"/>
          <c:dLbls>
            <c:dLbl>
              <c:idx val="1"/>
              <c:layout>
                <c:manualLayout>
                  <c:x val="4.3165668592977987E-3"/>
                  <c:y val="-5.6457752417308823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657035110079089E-3"/>
                  <c:y val="-7.1885550854749588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8.5304747106167613E-3"/>
                  <c:y val="-1.1137651372069769E-4"/>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5134172529985211E-3"/>
                  <c:y val="-1.1209865570492167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verwende keine Social Media Plattformen</c:v>
                </c:pt>
                <c:pt idx="1">
                  <c:v>mehr als 5 Stunden</c:v>
                </c:pt>
                <c:pt idx="2">
                  <c:v>2-5 Stunden</c:v>
                </c:pt>
                <c:pt idx="3">
                  <c:v>1-2 Stunden</c:v>
                </c:pt>
                <c:pt idx="4">
                  <c:v>bis zu einer Stunde</c:v>
                </c:pt>
                <c:pt idx="5">
                  <c:v>maximal eine halbe Stunde pro Tag</c:v>
                </c:pt>
              </c:strCache>
            </c:strRef>
          </c:cat>
          <c:val>
            <c:numRef>
              <c:f>Sheet1!$B$2:$B$7</c:f>
              <c:numCache>
                <c:formatCode>###0.0%</c:formatCode>
                <c:ptCount val="6"/>
                <c:pt idx="0">
                  <c:v>5.308464849354376E-2</c:v>
                </c:pt>
                <c:pt idx="1">
                  <c:v>0.29268292682926828</c:v>
                </c:pt>
                <c:pt idx="2">
                  <c:v>0.32998565279770437</c:v>
                </c:pt>
                <c:pt idx="3">
                  <c:v>0.19799139167862267</c:v>
                </c:pt>
                <c:pt idx="4">
                  <c:v>8.8952654232424683E-2</c:v>
                </c:pt>
                <c:pt idx="5">
                  <c:v>3.7302725968436153E-2</c:v>
                </c:pt>
              </c:numCache>
            </c:numRef>
          </c:val>
        </c:ser>
        <c:dLbls>
          <c:showLegendKey val="0"/>
          <c:showVal val="0"/>
          <c:showCatName val="0"/>
          <c:showSerName val="0"/>
          <c:showPercent val="0"/>
          <c:showBubbleSize val="0"/>
        </c:dLbls>
        <c:gapWidth val="51"/>
        <c:gapDepth val="80"/>
        <c:shape val="cylinder"/>
        <c:axId val="188803904"/>
        <c:axId val="192900064"/>
        <c:axId val="0"/>
      </c:bar3DChart>
      <c:catAx>
        <c:axId val="188803904"/>
        <c:scaling>
          <c:orientation val="minMax"/>
        </c:scaling>
        <c:delete val="0"/>
        <c:axPos val="l"/>
        <c:numFmt formatCode="General" sourceLinked="1"/>
        <c:majorTickMark val="none"/>
        <c:minorTickMark val="none"/>
        <c:tickLblPos val="low"/>
        <c:spPr>
          <a:noFill/>
          <a:ln w="19050" cap="flat" cmpd="sng" algn="ctr">
            <a:solidFill>
              <a:schemeClr val="tx2">
                <a:lumMod val="65000"/>
                <a:lumOff val="3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panose="020B0604020202020204" pitchFamily="34" charset="0"/>
                <a:ea typeface="+mn-ea"/>
                <a:cs typeface="+mn-cs"/>
              </a:defRPr>
            </a:pPr>
            <a:endParaRPr lang="de-DE"/>
          </a:p>
        </c:txPr>
        <c:crossAx val="192900064"/>
        <c:crosses val="autoZero"/>
        <c:auto val="1"/>
        <c:lblAlgn val="ctr"/>
        <c:lblOffset val="100"/>
        <c:tickLblSkip val="1"/>
        <c:tickMarkSkip val="1"/>
        <c:noMultiLvlLbl val="0"/>
      </c:catAx>
      <c:valAx>
        <c:axId val="192900064"/>
        <c:scaling>
          <c:orientation val="minMax"/>
          <c:max val="0.4"/>
          <c:min val="0"/>
        </c:scaling>
        <c:delete val="0"/>
        <c:axPos val="b"/>
        <c:majorGridlines>
          <c:spPr>
            <a:ln>
              <a:solidFill>
                <a:schemeClr val="tx2">
                  <a:lumMod val="65000"/>
                  <a:lumOff val="35000"/>
                </a:schemeClr>
              </a:solidFill>
            </a:ln>
            <a:effectLst/>
          </c:spPr>
        </c:majorGridlines>
        <c:numFmt formatCode="0%" sourceLinked="0"/>
        <c:majorTickMark val="in"/>
        <c:minorTickMark val="none"/>
        <c:tickLblPos val="nextTo"/>
        <c:spPr>
          <a:noFill/>
          <a:ln>
            <a:solidFill>
              <a:srgbClr val="000000"/>
            </a:solidFill>
          </a:ln>
          <a:effectLst/>
        </c:spPr>
        <c:txPr>
          <a:bodyPr rot="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crossAx val="188803904"/>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de-DE"/>
    </a:p>
  </c:txPr>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6014480949363047E-3"/>
                  <c:y val="-4.9031004607567763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6997713797545919"/>
                      <c:h val="0.13988319208749467"/>
                    </c:manualLayout>
                  </c15:layout>
                </c:ext>
              </c:extLst>
            </c:dLbl>
            <c:dLbl>
              <c:idx val="1"/>
              <c:layout>
                <c:manualLayout>
                  <c:x val="-1.9948037290534872E-2"/>
                  <c:y val="-2.8067273936588685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7602431037"/>
                      <c:h val="0.1441402319277118"/>
                    </c:manualLayout>
                  </c15:layout>
                </c:ext>
              </c:extLst>
            </c:dLbl>
            <c:dLbl>
              <c:idx val="2"/>
              <c:layout>
                <c:manualLayout>
                  <c:x val="7.4377367928121607E-2"/>
                  <c:y val="-5.4351038571797121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6985181362634516"/>
                  <c:y val="0.1660630030728783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1.2958975267524601E-2"/>
                  <c:y val="-0.27702734731287781"/>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0033352636"/>
                      <c:h val="0.17417261501978648"/>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Sheet1!$B$2:$B$7</c:f>
              <c:numCache>
                <c:formatCode>###0.0%</c:formatCode>
                <c:ptCount val="5"/>
                <c:pt idx="0">
                  <c:v>3.4482758620689655E-2</c:v>
                </c:pt>
                <c:pt idx="1">
                  <c:v>2.2988505747126436E-2</c:v>
                </c:pt>
                <c:pt idx="2">
                  <c:v>0.16379310344827588</c:v>
                </c:pt>
                <c:pt idx="3">
                  <c:v>0.34195402298850575</c:v>
                </c:pt>
                <c:pt idx="4">
                  <c:v>0.43678160919540232</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6014194942297074E-3"/>
                  <c:y val="4.9596246675538795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6997713797545919"/>
                      <c:h val="0.13988319208749467"/>
                    </c:manualLayout>
                  </c15:layout>
                </c:ext>
              </c:extLst>
            </c:dLbl>
            <c:dLbl>
              <c:idx val="1"/>
              <c:layout>
                <c:manualLayout>
                  <c:x val="-8.8996448086612191E-4"/>
                  <c:y val="-8.9256664225516952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22704298576109794"/>
                      <c:h val="0.14414016356459258"/>
                    </c:manualLayout>
                  </c15:layout>
                </c:ext>
              </c:extLst>
            </c:dLbl>
            <c:dLbl>
              <c:idx val="2"/>
              <c:layout>
                <c:manualLayout>
                  <c:x val="0.16294135644286797"/>
                  <c:y val="6.262852880292212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018873743858654"/>
                      <c:h val="0.12486226020238114"/>
                    </c:manualLayout>
                  </c15:layout>
                </c:ext>
              </c:extLst>
            </c:dLbl>
            <c:dLbl>
              <c:idx val="3"/>
              <c:layout>
                <c:manualLayout>
                  <c:x val="-0.1541569073937317"/>
                  <c:y val="0.205656004208149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1.2958975267524601E-2"/>
                  <c:y val="-0.27702734731287781"/>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0033352636"/>
                      <c:h val="0.17417261501978648"/>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Sheet1!$B$2:$B$7</c:f>
              <c:numCache>
                <c:formatCode>###0.0%</c:formatCode>
                <c:ptCount val="5"/>
                <c:pt idx="0">
                  <c:v>1.0071942446043165E-2</c:v>
                </c:pt>
                <c:pt idx="1">
                  <c:v>1.2949640287769784E-2</c:v>
                </c:pt>
                <c:pt idx="2">
                  <c:v>0.14388489208633093</c:v>
                </c:pt>
                <c:pt idx="3">
                  <c:v>0.38129496402877699</c:v>
                </c:pt>
                <c:pt idx="4">
                  <c:v>0.45179856115107919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viel weniger</c:v>
                </c:pt>
                <c:pt idx="1">
                  <c:v>etwas weniger</c:v>
                </c:pt>
                <c:pt idx="2">
                  <c:v>gleich wie vorher</c:v>
                </c:pt>
                <c:pt idx="3">
                  <c:v>etwas mehr</c:v>
                </c:pt>
                <c:pt idx="4">
                  <c:v>nutze ich viel mehr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5333950300047439"/>
                  <c:y val="4.9951932778444119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755596969142187"/>
                      <c:h val="0.12188640037728234"/>
                    </c:manualLayout>
                  </c15:layout>
                </c:ext>
              </c:extLst>
            </c:dLbl>
            <c:dLbl>
              <c:idx val="1"/>
              <c:layout>
                <c:manualLayout>
                  <c:x val="-1.9948021554759731E-2"/>
                  <c:y val="0.17889664753802864"/>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8438062021"/>
                      <c:h val="9.014956388065723E-2"/>
                    </c:manualLayout>
                  </c15:layout>
                </c:ext>
              </c:extLst>
            </c:dLbl>
            <c:dLbl>
              <c:idx val="2"/>
              <c:layout>
                <c:manualLayout>
                  <c:x val="-0.1789826087063984"/>
                  <c:y val="-6.8748597094653877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1.6924508025834217E-3"/>
                  <c:y val="-0.23529358415958318"/>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1314306819006363"/>
                      <c:h val="0.10560561298177754"/>
                    </c:manualLayout>
                  </c15:layout>
                </c:ext>
              </c:extLst>
            </c:dLbl>
            <c:dLbl>
              <c:idx val="4"/>
              <c:layout>
                <c:manualLayout>
                  <c:x val="0.14300216214937453"/>
                  <c:y val="-0.1474498865205453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42659134777"/>
                      <c:h val="0.11658256792329197"/>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nie</c:v>
                </c:pt>
                <c:pt idx="1">
                  <c:v>selten</c:v>
                </c:pt>
                <c:pt idx="2">
                  <c:v>manchmal</c:v>
                </c:pt>
                <c:pt idx="3">
                  <c:v>oft </c:v>
                </c:pt>
                <c:pt idx="4">
                  <c:v>sehr oft</c:v>
                </c:pt>
              </c:strCache>
            </c:strRef>
          </c:cat>
          <c:val>
            <c:numRef>
              <c:f>Sheet1!$B$2:$B$7</c:f>
              <c:numCache>
                <c:formatCode>###0.0%</c:formatCode>
                <c:ptCount val="5"/>
                <c:pt idx="0">
                  <c:v>0.17985611510791366</c:v>
                </c:pt>
                <c:pt idx="1">
                  <c:v>0.22014388489208636</c:v>
                </c:pt>
                <c:pt idx="2">
                  <c:v>0.2805755395683453</c:v>
                </c:pt>
                <c:pt idx="3">
                  <c:v>0.19424460431654678</c:v>
                </c:pt>
                <c:pt idx="4">
                  <c:v>0.1251798561151079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nie</c:v>
                </c:pt>
                <c:pt idx="1">
                  <c:v>selten</c:v>
                </c:pt>
                <c:pt idx="2">
                  <c:v>manchmal</c:v>
                </c:pt>
                <c:pt idx="3">
                  <c:v>oft </c:v>
                </c:pt>
                <c:pt idx="4">
                  <c:v>sehr oft</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nie</c:v>
                </c:pt>
                <c:pt idx="1">
                  <c:v>selten</c:v>
                </c:pt>
                <c:pt idx="2">
                  <c:v>manchmal</c:v>
                </c:pt>
                <c:pt idx="3">
                  <c:v>oft </c:v>
                </c:pt>
                <c:pt idx="4">
                  <c:v>sehr oft</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nie</c:v>
                </c:pt>
                <c:pt idx="1">
                  <c:v>selten</c:v>
                </c:pt>
                <c:pt idx="2">
                  <c:v>manchmal</c:v>
                </c:pt>
                <c:pt idx="3">
                  <c:v>oft </c:v>
                </c:pt>
                <c:pt idx="4">
                  <c:v>sehr oft</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sehr oft/oft</c:v>
                </c:pt>
              </c:strCache>
            </c:strRef>
          </c:tx>
          <c:spPr>
            <a:solidFill>
              <a:srgbClr val="FFC00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Gesamt</c:v>
                </c:pt>
                <c:pt idx="1">
                  <c:v>Männer</c:v>
                </c:pt>
                <c:pt idx="2">
                  <c:v>Frauen</c:v>
                </c:pt>
                <c:pt idx="3">
                  <c:v>bis 13 Jahre</c:v>
                </c:pt>
                <c:pt idx="4">
                  <c:v>14-15 Jahre</c:v>
                </c:pt>
                <c:pt idx="5">
                  <c:v>16-17 Jahre</c:v>
                </c:pt>
                <c:pt idx="6">
                  <c:v>18-20 Jahre</c:v>
                </c:pt>
                <c:pt idx="7">
                  <c:v>21 plus</c:v>
                </c:pt>
              </c:strCache>
            </c:strRef>
          </c:cat>
          <c:val>
            <c:numRef>
              <c:f>Tabelle1!$B$2:$B$9</c:f>
              <c:numCache>
                <c:formatCode>General</c:formatCode>
                <c:ptCount val="8"/>
                <c:pt idx="0">
                  <c:v>0.33</c:v>
                </c:pt>
                <c:pt idx="1">
                  <c:v>0.25</c:v>
                </c:pt>
                <c:pt idx="2">
                  <c:v>0.37</c:v>
                </c:pt>
                <c:pt idx="3">
                  <c:v>0.1</c:v>
                </c:pt>
                <c:pt idx="4">
                  <c:v>0.37</c:v>
                </c:pt>
                <c:pt idx="5">
                  <c:v>0.35</c:v>
                </c:pt>
                <c:pt idx="6">
                  <c:v>0.28999999999999998</c:v>
                </c:pt>
                <c:pt idx="7">
                  <c:v>0.37</c:v>
                </c:pt>
              </c:numCache>
            </c:numRef>
          </c:val>
        </c:ser>
        <c:dLbls>
          <c:showLegendKey val="0"/>
          <c:showVal val="0"/>
          <c:showCatName val="0"/>
          <c:showSerName val="0"/>
          <c:showPercent val="0"/>
          <c:showBubbleSize val="0"/>
        </c:dLbls>
        <c:gapWidth val="219"/>
        <c:overlap val="-27"/>
        <c:axId val="192774080"/>
        <c:axId val="192775256"/>
      </c:barChart>
      <c:catAx>
        <c:axId val="192774080"/>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92775256"/>
        <c:crosses val="autoZero"/>
        <c:auto val="1"/>
        <c:lblAlgn val="ctr"/>
        <c:lblOffset val="100"/>
        <c:noMultiLvlLbl val="0"/>
      </c:catAx>
      <c:valAx>
        <c:axId val="192775256"/>
        <c:scaling>
          <c:orientation val="minMax"/>
          <c:max val="0.5"/>
        </c:scaling>
        <c:delete val="0"/>
        <c:axPos val="l"/>
        <c:majorGridlines>
          <c:spPr>
            <a:ln w="9525" cap="flat" cmpd="sng" algn="ctr">
              <a:solidFill>
                <a:schemeClr val="bg1">
                  <a:lumMod val="65000"/>
                </a:schemeClr>
              </a:solidFill>
              <a:round/>
            </a:ln>
            <a:effectLst/>
          </c:spPr>
        </c:majorGridlines>
        <c:numFmt formatCode="0%" sourceLinked="0"/>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92774080"/>
        <c:crosses val="autoZero"/>
        <c:crossBetween val="between"/>
      </c:valAx>
      <c:spPr>
        <a:noFill/>
        <a:ln>
          <a:solidFill>
            <a:schemeClr val="bg1">
              <a:lumMod val="65000"/>
            </a:schemeClr>
          </a:solidFill>
        </a:ln>
        <a:effectLst/>
      </c:spPr>
    </c:plotArea>
    <c:legend>
      <c:legendPos val="t"/>
      <c:layout>
        <c:manualLayout>
          <c:xMode val="edge"/>
          <c:yMode val="edge"/>
          <c:x val="0.10256725721784779"/>
          <c:y val="3.0056714364685176E-2"/>
          <c:w val="0.12108660262238437"/>
          <c:h val="6.4431885794823965E-2"/>
        </c:manualLayout>
      </c:layout>
      <c:overlay val="0"/>
      <c:spPr>
        <a:noFill/>
        <a:ln>
          <a:solidFill>
            <a:schemeClr val="bg1">
              <a:lumMod val="6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baseline="0">
          <a:solidFill>
            <a:schemeClr val="tx1"/>
          </a:solidFill>
        </a:defRPr>
      </a:pPr>
      <a:endParaRPr lang="de-DE"/>
    </a:p>
  </c:txPr>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hPercent val="100"/>
      <c:rotY val="10"/>
      <c:depthPercent val="100"/>
      <c:rAngAx val="1"/>
    </c:view3D>
    <c:floor>
      <c:thickness val="0"/>
      <c:spPr>
        <a:solidFill>
          <a:schemeClr val="bg1">
            <a:lumMod val="75000"/>
          </a:schemeClr>
        </a:solidFill>
        <a:ln w="19050" cap="flat" cmpd="sng" algn="ctr">
          <a:solidFill>
            <a:schemeClr val="tx2">
              <a:lumMod val="65000"/>
              <a:lumOff val="35000"/>
            </a:schemeClr>
          </a:solidFill>
          <a:round/>
        </a:ln>
        <a:effectLst/>
        <a:sp3d contourW="19050">
          <a:contourClr>
            <a:schemeClr val="tx2">
              <a:lumMod val="65000"/>
              <a:lumOff val="35000"/>
            </a:schemeClr>
          </a:contourClr>
        </a:sp3d>
      </c:spPr>
    </c:floor>
    <c:sideWall>
      <c:thickness val="0"/>
      <c:spPr>
        <a:solidFill>
          <a:schemeClr val="bg1">
            <a:lumMod val="85000"/>
          </a:schemeClr>
        </a:solidFill>
        <a:ln>
          <a:solidFill>
            <a:schemeClr val="tx2">
              <a:lumMod val="65000"/>
              <a:lumOff val="35000"/>
            </a:schemeClr>
          </a:solidFill>
        </a:ln>
        <a:effectLst/>
        <a:sp3d>
          <a:contourClr>
            <a:schemeClr val="tx2">
              <a:lumMod val="65000"/>
              <a:lumOff val="35000"/>
            </a:schemeClr>
          </a:contourClr>
        </a:sp3d>
      </c:spPr>
    </c:sideWall>
    <c:backWall>
      <c:thickness val="0"/>
      <c:spPr>
        <a:noFill/>
        <a:ln>
          <a:solidFill>
            <a:schemeClr val="tx2">
              <a:lumMod val="65000"/>
              <a:lumOff val="35000"/>
            </a:schemeClr>
          </a:solidFill>
        </a:ln>
        <a:effectLst/>
        <a:sp3d>
          <a:contourClr>
            <a:schemeClr val="tx2">
              <a:lumMod val="65000"/>
              <a:lumOff val="35000"/>
            </a:schemeClr>
          </a:contourClr>
        </a:sp3d>
      </c:spPr>
    </c:backWall>
    <c:plotArea>
      <c:layout>
        <c:manualLayout>
          <c:layoutTarget val="inner"/>
          <c:xMode val="edge"/>
          <c:yMode val="edge"/>
          <c:x val="0.3100398414721442"/>
          <c:y val="7.6528441284301738E-2"/>
          <c:w val="0.74556962025316453"/>
          <c:h val="0.8447506288008072"/>
        </c:manualLayout>
      </c:layout>
      <c:bar3DChart>
        <c:barDir val="bar"/>
        <c:grouping val="stacked"/>
        <c:varyColors val="0"/>
        <c:ser>
          <c:idx val="0"/>
          <c:order val="0"/>
          <c:tx>
            <c:strRef>
              <c:f>Sheet1!$B$1</c:f>
              <c:strCache>
                <c:ptCount val="1"/>
                <c:pt idx="0">
                  <c:v>große Vorteile</c:v>
                </c:pt>
              </c:strCache>
            </c:strRef>
          </c:tx>
          <c:spPr>
            <a:solidFill>
              <a:srgbClr val="FFC000"/>
            </a:solidFill>
            <a:ln>
              <a:solidFill>
                <a:srgbClr val="000000"/>
              </a:solidFill>
            </a:ln>
            <a:effectLst/>
            <a:sp3d>
              <a:contourClr>
                <a:srgbClr val="000000"/>
              </a:contourClr>
            </a:sp3d>
          </c:spPr>
          <c:invertIfNegative val="0"/>
          <c:dLbls>
            <c:dLbl>
              <c:idx val="1"/>
              <c:layout>
                <c:manualLayout>
                  <c:x val="4.3165668592977987E-3"/>
                  <c:y val="-5.6457752417308823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657035110079089E-3"/>
                  <c:y val="-7.1885550854749588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8.5304747106167613E-3"/>
                  <c:y val="-1.1137651372069769E-4"/>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5.5134172529985211E-3"/>
                  <c:y val="-1.1209865570492167E-2"/>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sonstiges</c:v>
                </c:pt>
                <c:pt idx="1">
                  <c:v>Verein/Jugendzentrum</c:v>
                </c:pt>
                <c:pt idx="2">
                  <c:v>Beratungsstellen</c:v>
                </c:pt>
                <c:pt idx="3">
                  <c:v>gedrucktes infomaterial (Flyer, Plakate…)</c:v>
                </c:pt>
                <c:pt idx="4">
                  <c:v>Apps</c:v>
                </c:pt>
                <c:pt idx="5">
                  <c:v>Lehrer*innen/Schule</c:v>
                </c:pt>
                <c:pt idx="6">
                  <c:v>TV, Radio</c:v>
                </c:pt>
                <c:pt idx="7">
                  <c:v>Zeitungen/Zeitschriften</c:v>
                </c:pt>
                <c:pt idx="8">
                  <c:v>Freunde </c:v>
                </c:pt>
                <c:pt idx="9">
                  <c:v>Eltern, Verwandte, Bekannte</c:v>
                </c:pt>
                <c:pt idx="10">
                  <c:v>Social Media nutzen</c:v>
                </c:pt>
                <c:pt idx="11">
                  <c:v>Internet/Google</c:v>
                </c:pt>
              </c:strCache>
            </c:strRef>
          </c:cat>
          <c:val>
            <c:numRef>
              <c:f>Sheet1!$B$2:$B$13</c:f>
              <c:numCache>
                <c:formatCode>###0.0%</c:formatCode>
                <c:ptCount val="12"/>
                <c:pt idx="0">
                  <c:v>3.2210834553440704E-2</c:v>
                </c:pt>
                <c:pt idx="1">
                  <c:v>2.7818448023426062E-2</c:v>
                </c:pt>
                <c:pt idx="2">
                  <c:v>3.6603221083455345E-2</c:v>
                </c:pt>
                <c:pt idx="3">
                  <c:v>5.8565153733528552E-2</c:v>
                </c:pt>
                <c:pt idx="4">
                  <c:v>0.13030746705710103</c:v>
                </c:pt>
                <c:pt idx="5">
                  <c:v>0.16837481698389462</c:v>
                </c:pt>
                <c:pt idx="6">
                  <c:v>0.20204978038067348</c:v>
                </c:pt>
                <c:pt idx="7">
                  <c:v>0.20790629575402636</c:v>
                </c:pt>
                <c:pt idx="8">
                  <c:v>0.390922401171303</c:v>
                </c:pt>
                <c:pt idx="9">
                  <c:v>0.46120058565153732</c:v>
                </c:pt>
                <c:pt idx="10">
                  <c:v>0.53879941434846268</c:v>
                </c:pt>
                <c:pt idx="11">
                  <c:v>0.82576866764275247</c:v>
                </c:pt>
              </c:numCache>
            </c:numRef>
          </c:val>
        </c:ser>
        <c:dLbls>
          <c:showLegendKey val="0"/>
          <c:showVal val="0"/>
          <c:showCatName val="0"/>
          <c:showSerName val="0"/>
          <c:showPercent val="0"/>
          <c:showBubbleSize val="0"/>
        </c:dLbls>
        <c:gapWidth val="51"/>
        <c:gapDepth val="80"/>
        <c:shape val="cylinder"/>
        <c:axId val="188807432"/>
        <c:axId val="286406784"/>
        <c:axId val="0"/>
      </c:bar3DChart>
      <c:catAx>
        <c:axId val="188807432"/>
        <c:scaling>
          <c:orientation val="minMax"/>
        </c:scaling>
        <c:delete val="0"/>
        <c:axPos val="l"/>
        <c:numFmt formatCode="General" sourceLinked="1"/>
        <c:majorTickMark val="none"/>
        <c:minorTickMark val="none"/>
        <c:tickLblPos val="low"/>
        <c:spPr>
          <a:noFill/>
          <a:ln w="19050" cap="flat" cmpd="sng" algn="ctr">
            <a:solidFill>
              <a:schemeClr val="tx2">
                <a:lumMod val="65000"/>
                <a:lumOff val="3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panose="020B0604020202020204" pitchFamily="34" charset="0"/>
                <a:ea typeface="+mn-ea"/>
                <a:cs typeface="+mn-cs"/>
              </a:defRPr>
            </a:pPr>
            <a:endParaRPr lang="de-DE"/>
          </a:p>
        </c:txPr>
        <c:crossAx val="286406784"/>
        <c:crosses val="autoZero"/>
        <c:auto val="1"/>
        <c:lblAlgn val="ctr"/>
        <c:lblOffset val="100"/>
        <c:tickLblSkip val="1"/>
        <c:tickMarkSkip val="1"/>
        <c:noMultiLvlLbl val="0"/>
      </c:catAx>
      <c:valAx>
        <c:axId val="286406784"/>
        <c:scaling>
          <c:orientation val="minMax"/>
          <c:max val="1"/>
          <c:min val="0"/>
        </c:scaling>
        <c:delete val="0"/>
        <c:axPos val="b"/>
        <c:majorGridlines>
          <c:spPr>
            <a:ln>
              <a:solidFill>
                <a:schemeClr val="tx2">
                  <a:lumMod val="65000"/>
                  <a:lumOff val="35000"/>
                </a:schemeClr>
              </a:solidFill>
            </a:ln>
            <a:effectLst/>
          </c:spPr>
        </c:majorGridlines>
        <c:numFmt formatCode="0%" sourceLinked="0"/>
        <c:majorTickMark val="in"/>
        <c:minorTickMark val="none"/>
        <c:tickLblPos val="nextTo"/>
        <c:spPr>
          <a:noFill/>
          <a:ln>
            <a:solidFill>
              <a:srgbClr val="000000"/>
            </a:solidFill>
          </a:ln>
          <a:effectLst/>
        </c:spPr>
        <c:txPr>
          <a:bodyPr rot="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crossAx val="188807432"/>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de-DE"/>
    </a:p>
  </c:txPr>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CC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1.9933191755832285E-2"/>
                  <c:y val="-3.8232713371983647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946405812857471"/>
                      <c:h val="0.17587700006121768"/>
                    </c:manualLayout>
                  </c15:layout>
                </c:ext>
              </c:extLst>
            </c:dLbl>
            <c:dLbl>
              <c:idx val="1"/>
              <c:layout>
                <c:manualLayout>
                  <c:x val="-0.15671760761446618"/>
                  <c:y val="0.19509396915081995"/>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8438062021"/>
                      <c:h val="0.13694141694006789"/>
                    </c:manualLayout>
                  </c15:layout>
                </c:ext>
              </c:extLst>
            </c:dLbl>
            <c:dLbl>
              <c:idx val="2"/>
              <c:layout>
                <c:manualLayout>
                  <c:x val="-0.10947666522311529"/>
                  <c:y val="-0.270313360873735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802505035511188"/>
                      <c:h val="0.15005787338821761"/>
                    </c:manualLayout>
                  </c15:layout>
                </c:ext>
              </c:extLst>
            </c:dLbl>
            <c:dLbl>
              <c:idx val="3"/>
              <c:layout>
                <c:manualLayout>
                  <c:x val="-5.0556373450352425E-3"/>
                  <c:y val="-3.3728536965280505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264892340073416"/>
                      <c:h val="0.13440059947987637"/>
                    </c:manualLayout>
                  </c15:layout>
                </c:ext>
              </c:extLst>
            </c:dLbl>
            <c:dLbl>
              <c:idx val="4"/>
              <c:layout>
                <c:manualLayout>
                  <c:x val="0.14300216214937453"/>
                  <c:y val="-0.1474498865205453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42659134777"/>
                      <c:h val="0.11658256792329197"/>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noch heuer</c:v>
                </c:pt>
                <c:pt idx="1">
                  <c:v>im nächsten Jahr 2022</c:v>
                </c:pt>
                <c:pt idx="2">
                  <c:v>erst später wieder</c:v>
                </c:pt>
                <c:pt idx="3">
                  <c:v>gar nicht mehr</c:v>
                </c:pt>
              </c:strCache>
            </c:strRef>
          </c:cat>
          <c:val>
            <c:numRef>
              <c:f>Sheet1!$B$2:$B$6</c:f>
              <c:numCache>
                <c:formatCode>###0.0%</c:formatCode>
                <c:ptCount val="4"/>
                <c:pt idx="0">
                  <c:v>0.11756168359941946</c:v>
                </c:pt>
                <c:pt idx="1">
                  <c:v>0.43976777939042089</c:v>
                </c:pt>
                <c:pt idx="2">
                  <c:v>0.34107402031930334</c:v>
                </c:pt>
                <c:pt idx="3">
                  <c:v>0.10159651669085631</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noch heuer</c:v>
                </c:pt>
                <c:pt idx="1">
                  <c:v>im nächsten Jahr 2022</c:v>
                </c:pt>
                <c:pt idx="2">
                  <c:v>erst später wieder</c:v>
                </c:pt>
                <c:pt idx="3">
                  <c:v>gar nicht mehr</c:v>
                </c:pt>
              </c:strCache>
            </c:strRef>
          </c:cat>
          <c:val>
            <c:numRef>
              <c:f>Sheet1!$C$2:$C$6</c:f>
              <c:numCache>
                <c:formatCode>General</c:formatCode>
                <c:ptCount val="4"/>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noch heuer</c:v>
                </c:pt>
                <c:pt idx="1">
                  <c:v>im nächsten Jahr 2022</c:v>
                </c:pt>
                <c:pt idx="2">
                  <c:v>erst später wieder</c:v>
                </c:pt>
                <c:pt idx="3">
                  <c:v>gar nicht mehr</c:v>
                </c:pt>
              </c:strCache>
            </c:strRef>
          </c:cat>
          <c:val>
            <c:numRef>
              <c:f>Sheet1!$D$2:$D$6</c:f>
              <c:numCache>
                <c:formatCode>General</c:formatCode>
                <c:ptCount val="4"/>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4"/>
                <c:pt idx="0">
                  <c:v>noch heuer</c:v>
                </c:pt>
                <c:pt idx="1">
                  <c:v>im nächsten Jahr 2022</c:v>
                </c:pt>
                <c:pt idx="2">
                  <c:v>erst später wieder</c:v>
                </c:pt>
                <c:pt idx="3">
                  <c:v>gar nicht mehr</c:v>
                </c:pt>
              </c:strCache>
            </c:strRef>
          </c:cat>
          <c:val>
            <c:numRef>
              <c:f>Sheet1!$E$2:$E$6</c:f>
              <c:numCache>
                <c:formatCode>General</c:formatCode>
                <c:ptCount val="4"/>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5.7622857703851019E-3"/>
                  <c:y val="-2.5019425937855572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1.2460292137667906E-2"/>
                  <c:y val="7.1485481274971936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4.8632401615663033E-2"/>
                  <c:y val="0.185858592681212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20371965372640327"/>
                  <c:y val="-0.1204495391387970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313602703991473"/>
                  <c:y val="-0.2358973038402426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Sheet1!$B$2:$B$7</c:f>
              <c:numCache>
                <c:formatCode>###0.0%</c:formatCode>
                <c:ptCount val="5"/>
                <c:pt idx="0">
                  <c:v>8.296943231441048E-2</c:v>
                </c:pt>
                <c:pt idx="1">
                  <c:v>0.10334788937409024</c:v>
                </c:pt>
                <c:pt idx="2">
                  <c:v>0.24163027656477434</c:v>
                </c:pt>
                <c:pt idx="3">
                  <c:v>0.32459970887918488</c:v>
                </c:pt>
                <c:pt idx="4">
                  <c:v>0.24745269286754007</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5963857956298769E-3"/>
                  <c:y val="-1.787101852703976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5.7809563546604584E-3"/>
                  <c:y val="-3.216769263199020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416033210849622"/>
                      <c:h val="0.11585795382747964"/>
                    </c:manualLayout>
                  </c15:layout>
                </c:ext>
              </c:extLst>
            </c:dLbl>
            <c:dLbl>
              <c:idx val="2"/>
              <c:layout>
                <c:manualLayout>
                  <c:x val="9.2551751704019521E-3"/>
                  <c:y val="-1.7871018527039696E-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21039898950941069"/>
                  <c:y val="9.0578764895916028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1132226305012483"/>
                  <c:y val="-0.23947164826233205"/>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sicher</c:v>
                </c:pt>
                <c:pt idx="1">
                  <c:v>nicht so sicher</c:v>
                </c:pt>
                <c:pt idx="2">
                  <c:v>teils/teils</c:v>
                </c:pt>
                <c:pt idx="3">
                  <c:v>eher sicher</c:v>
                </c:pt>
                <c:pt idx="4">
                  <c:v>sehr sicher</c:v>
                </c:pt>
              </c:strCache>
            </c:strRef>
          </c:cat>
          <c:val>
            <c:numRef>
              <c:f>Sheet1!$B$2:$B$7</c:f>
              <c:numCache>
                <c:formatCode>###0.0%</c:formatCode>
                <c:ptCount val="5"/>
                <c:pt idx="0">
                  <c:v>1.8145161290322582E-2</c:v>
                </c:pt>
                <c:pt idx="1">
                  <c:v>5.3427419354838711E-2</c:v>
                </c:pt>
                <c:pt idx="2">
                  <c:v>0.20362903225806453</c:v>
                </c:pt>
                <c:pt idx="3">
                  <c:v>0.43145161290322581</c:v>
                </c:pt>
                <c:pt idx="4">
                  <c:v>0.29334677419354838</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sicher</c:v>
                </c:pt>
                <c:pt idx="1">
                  <c:v>nicht so sicher</c:v>
                </c:pt>
                <c:pt idx="2">
                  <c:v>teils/teils</c:v>
                </c:pt>
                <c:pt idx="3">
                  <c:v>eher sicher</c:v>
                </c:pt>
                <c:pt idx="4">
                  <c:v>sehr sicher</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sicher</c:v>
                </c:pt>
                <c:pt idx="1">
                  <c:v>nicht so sicher</c:v>
                </c:pt>
                <c:pt idx="2">
                  <c:v>teils/teils</c:v>
                </c:pt>
                <c:pt idx="3">
                  <c:v>eher sicher</c:v>
                </c:pt>
                <c:pt idx="4">
                  <c:v>sehr sicher</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sicher</c:v>
                </c:pt>
                <c:pt idx="1">
                  <c:v>nicht so sicher</c:v>
                </c:pt>
                <c:pt idx="2">
                  <c:v>teils/teils</c:v>
                </c:pt>
                <c:pt idx="3">
                  <c:v>eher sicher</c:v>
                </c:pt>
                <c:pt idx="4">
                  <c:v>sehr sicher</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7.5963857956298769E-3"/>
                  <c:y val="-1.7871018527039761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2.8045408964685423E-2"/>
                  <c:y val="-7.1482666941345627E-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8416033210849622"/>
                      <c:h val="0.11585795382747964"/>
                    </c:manualLayout>
                  </c15:layout>
                </c:ext>
              </c:extLst>
            </c:dLbl>
            <c:dLbl>
              <c:idx val="2"/>
              <c:layout>
                <c:manualLayout>
                  <c:x val="-0.13323732153375789"/>
                  <c:y val="0.13224553710009374"/>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2579406959131581"/>
                  <c:y val="-0.2777145021767464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5139827774816972"/>
                  <c:y val="-0.1322453963834124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genug</c:v>
                </c:pt>
                <c:pt idx="1">
                  <c:v>nicht genug</c:v>
                </c:pt>
                <c:pt idx="2">
                  <c:v>teils/teils</c:v>
                </c:pt>
                <c:pt idx="3">
                  <c:v>eher genug</c:v>
                </c:pt>
                <c:pt idx="4">
                  <c:v>voll und ganz genug</c:v>
                </c:pt>
              </c:strCache>
            </c:strRef>
          </c:cat>
          <c:val>
            <c:numRef>
              <c:f>Sheet1!$B$2:$B$7</c:f>
              <c:numCache>
                <c:formatCode>###0.0%</c:formatCode>
                <c:ptCount val="5"/>
                <c:pt idx="0">
                  <c:v>7.3022312373225151E-2</c:v>
                </c:pt>
                <c:pt idx="1">
                  <c:v>0.16328600405679514</c:v>
                </c:pt>
                <c:pt idx="2">
                  <c:v>0.35192697768762676</c:v>
                </c:pt>
                <c:pt idx="3">
                  <c:v>0.30121703853955373</c:v>
                </c:pt>
                <c:pt idx="4">
                  <c:v>0.11054766734279919</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genug</c:v>
                </c:pt>
                <c:pt idx="1">
                  <c:v>nicht genug</c:v>
                </c:pt>
                <c:pt idx="2">
                  <c:v>teils/teils</c:v>
                </c:pt>
                <c:pt idx="3">
                  <c:v>eher genug</c:v>
                </c:pt>
                <c:pt idx="4">
                  <c:v>voll und ganz genug</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genug</c:v>
                </c:pt>
                <c:pt idx="1">
                  <c:v>nicht genug</c:v>
                </c:pt>
                <c:pt idx="2">
                  <c:v>teils/teils</c:v>
                </c:pt>
                <c:pt idx="3">
                  <c:v>eher genug</c:v>
                </c:pt>
                <c:pt idx="4">
                  <c:v>voll und ganz genug</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genug</c:v>
                </c:pt>
                <c:pt idx="1">
                  <c:v>nicht genug</c:v>
                </c:pt>
                <c:pt idx="2">
                  <c:v>teils/teils</c:v>
                </c:pt>
                <c:pt idx="3">
                  <c:v>eher genug</c:v>
                </c:pt>
                <c:pt idx="4">
                  <c:v>voll und ganz genug</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hPercent val="100"/>
      <c:rotY val="10"/>
      <c:depthPercent val="100"/>
      <c:rAngAx val="1"/>
    </c:view3D>
    <c:floor>
      <c:thickness val="0"/>
      <c:spPr>
        <a:solidFill>
          <a:schemeClr val="bg1">
            <a:lumMod val="75000"/>
          </a:schemeClr>
        </a:solidFill>
        <a:ln w="19050" cap="flat" cmpd="sng" algn="ctr">
          <a:solidFill>
            <a:schemeClr val="tx2">
              <a:lumMod val="65000"/>
              <a:lumOff val="35000"/>
            </a:schemeClr>
          </a:solidFill>
          <a:round/>
        </a:ln>
        <a:effectLst/>
        <a:sp3d contourW="19050">
          <a:contourClr>
            <a:schemeClr val="tx2">
              <a:lumMod val="65000"/>
              <a:lumOff val="35000"/>
            </a:schemeClr>
          </a:contourClr>
        </a:sp3d>
      </c:spPr>
    </c:floor>
    <c:sideWall>
      <c:thickness val="0"/>
      <c:spPr>
        <a:solidFill>
          <a:schemeClr val="bg1">
            <a:lumMod val="85000"/>
          </a:schemeClr>
        </a:solidFill>
        <a:ln>
          <a:solidFill>
            <a:schemeClr val="tx2">
              <a:lumMod val="65000"/>
              <a:lumOff val="35000"/>
            </a:schemeClr>
          </a:solidFill>
        </a:ln>
        <a:effectLst/>
        <a:sp3d>
          <a:contourClr>
            <a:schemeClr val="tx2">
              <a:lumMod val="65000"/>
              <a:lumOff val="35000"/>
            </a:schemeClr>
          </a:contourClr>
        </a:sp3d>
      </c:spPr>
    </c:sideWall>
    <c:backWall>
      <c:thickness val="0"/>
      <c:spPr>
        <a:noFill/>
        <a:ln>
          <a:solidFill>
            <a:schemeClr val="tx2">
              <a:lumMod val="65000"/>
              <a:lumOff val="35000"/>
            </a:schemeClr>
          </a:solidFill>
        </a:ln>
        <a:effectLst/>
        <a:sp3d>
          <a:contourClr>
            <a:schemeClr val="tx2">
              <a:lumMod val="65000"/>
              <a:lumOff val="35000"/>
            </a:schemeClr>
          </a:contourClr>
        </a:sp3d>
      </c:spPr>
    </c:backWall>
    <c:plotArea>
      <c:layout>
        <c:manualLayout>
          <c:layoutTarget val="inner"/>
          <c:xMode val="edge"/>
          <c:yMode val="edge"/>
          <c:x val="0.48702592663721911"/>
          <c:y val="7.6528303540848663E-2"/>
          <c:w val="0.74556962025316453"/>
          <c:h val="0.8447506288008072"/>
        </c:manualLayout>
      </c:layout>
      <c:bar3DChart>
        <c:barDir val="bar"/>
        <c:grouping val="stacked"/>
        <c:varyColors val="0"/>
        <c:ser>
          <c:idx val="0"/>
          <c:order val="0"/>
          <c:tx>
            <c:strRef>
              <c:f>Sheet1!$B$1</c:f>
              <c:strCache>
                <c:ptCount val="1"/>
                <c:pt idx="0">
                  <c:v>sehr gut</c:v>
                </c:pt>
              </c:strCache>
            </c:strRef>
          </c:tx>
          <c:spPr>
            <a:solidFill>
              <a:srgbClr val="00CC00"/>
            </a:solidFill>
            <a:ln>
              <a:solidFill>
                <a:srgbClr val="000000"/>
              </a:solidFill>
            </a:ln>
            <a:effectLst/>
            <a:sp3d>
              <a:contourClr>
                <a:srgbClr val="000000"/>
              </a:contourClr>
            </a:sp3d>
          </c:spPr>
          <c:invertIfNegative val="0"/>
          <c:dLbls>
            <c:dLbl>
              <c:idx val="1"/>
              <c:layout>
                <c:manualLayout>
                  <c:x val="-4.5526127415891522E-3"/>
                  <c:y val="-5.6457938989728767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657035110079089E-3"/>
                  <c:y val="-7.1885550854749588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981720411334328E-2"/>
                  <c:y val="-1.1131615330299236E-4"/>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5819264277110135E-3"/>
                  <c:y val="-7.6824797244750579E-3"/>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Sheet1!$B$2:$B$16</c:f>
              <c:numCache>
                <c:formatCode>General</c:formatCode>
                <c:ptCount val="15"/>
                <c:pt idx="0">
                  <c:v>6.8539325842696633E-2</c:v>
                </c:pt>
                <c:pt idx="1">
                  <c:v>0.11235955056179775</c:v>
                </c:pt>
                <c:pt idx="2">
                  <c:v>0.1404494382022472</c:v>
                </c:pt>
                <c:pt idx="3">
                  <c:v>0.14606741573033707</c:v>
                </c:pt>
                <c:pt idx="4">
                  <c:v>0.14157303370786517</c:v>
                </c:pt>
                <c:pt idx="5">
                  <c:v>0.17528089887640447</c:v>
                </c:pt>
                <c:pt idx="6">
                  <c:v>0.19325842696629214</c:v>
                </c:pt>
                <c:pt idx="7">
                  <c:v>0.20112359550561798</c:v>
                </c:pt>
                <c:pt idx="8">
                  <c:v>0.20786516853932585</c:v>
                </c:pt>
                <c:pt idx="9">
                  <c:v>0.19213483146067414</c:v>
                </c:pt>
                <c:pt idx="10">
                  <c:v>0.27640449438202247</c:v>
                </c:pt>
                <c:pt idx="11">
                  <c:v>0.29775280898876405</c:v>
                </c:pt>
                <c:pt idx="12">
                  <c:v>0.30561797752808989</c:v>
                </c:pt>
                <c:pt idx="13">
                  <c:v>0.36629213483146067</c:v>
                </c:pt>
                <c:pt idx="14">
                  <c:v>0.39662921348314606</c:v>
                </c:pt>
              </c:numCache>
            </c:numRef>
          </c:val>
        </c:ser>
        <c:ser>
          <c:idx val="1"/>
          <c:order val="1"/>
          <c:tx>
            <c:strRef>
              <c:f>Sheet1!$C$1</c:f>
              <c:strCache>
                <c:ptCount val="1"/>
                <c:pt idx="0">
                  <c:v>gut</c:v>
                </c:pt>
              </c:strCache>
            </c:strRef>
          </c:tx>
          <c:spPr>
            <a:solidFill>
              <a:srgbClr val="6CCE78"/>
            </a:solidFill>
            <a:ln>
              <a:solidFill>
                <a:schemeClr val="accent2"/>
              </a:solidFill>
            </a:ln>
            <a:effectLst/>
            <a:sp3d>
              <a:contourClr>
                <a:schemeClr val="accent2"/>
              </a:contourClr>
            </a:sp3d>
          </c:spPr>
          <c:invertIfNegative val="0"/>
          <c:dLbls>
            <c:dLbl>
              <c:idx val="0"/>
              <c:layout>
                <c:manualLayout>
                  <c:x val="-2.3255407929884272E-3"/>
                  <c:y val="5.3628752321558905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4.7357087465023096E-3"/>
                  <c:y val="-1.344818163135475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3.1050508930286153E-3"/>
                  <c:y val="-6.3248461689086703E-3"/>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Sheet1!$C$2:$C$16</c:f>
              <c:numCache>
                <c:formatCode>General</c:formatCode>
                <c:ptCount val="15"/>
                <c:pt idx="0">
                  <c:v>9.5505617977528073E-2</c:v>
                </c:pt>
                <c:pt idx="1">
                  <c:v>0.15168539325842698</c:v>
                </c:pt>
                <c:pt idx="2">
                  <c:v>0.15730337078651685</c:v>
                </c:pt>
                <c:pt idx="3">
                  <c:v>0.16853932584269665</c:v>
                </c:pt>
                <c:pt idx="4">
                  <c:v>0.23932584269662921</c:v>
                </c:pt>
                <c:pt idx="5">
                  <c:v>0.21573033707865169</c:v>
                </c:pt>
                <c:pt idx="6">
                  <c:v>0.2134831460674157</c:v>
                </c:pt>
                <c:pt idx="7">
                  <c:v>0.23707865168539327</c:v>
                </c:pt>
                <c:pt idx="8">
                  <c:v>0.24157303370786518</c:v>
                </c:pt>
                <c:pt idx="9">
                  <c:v>0.29887640449438202</c:v>
                </c:pt>
                <c:pt idx="10">
                  <c:v>0.23483146067415731</c:v>
                </c:pt>
                <c:pt idx="11">
                  <c:v>0.22359550561797753</c:v>
                </c:pt>
                <c:pt idx="12">
                  <c:v>0.23146067415730337</c:v>
                </c:pt>
                <c:pt idx="13">
                  <c:v>0.28764044943820227</c:v>
                </c:pt>
                <c:pt idx="14">
                  <c:v>0.34269662921348315</c:v>
                </c:pt>
              </c:numCache>
            </c:numRef>
          </c:val>
        </c:ser>
        <c:ser>
          <c:idx val="1"/>
          <c:order val="2"/>
          <c:tx>
            <c:strRef>
              <c:f>Sheet1!$D$1</c:f>
              <c:strCache>
                <c:ptCount val="1"/>
                <c:pt idx="0">
                  <c:v>teils/teils</c:v>
                </c:pt>
              </c:strCache>
            </c:strRef>
          </c:tx>
          <c:spPr>
            <a:solidFill>
              <a:srgbClr val="FFFF00"/>
            </a:solidFill>
            <a:ln>
              <a:solidFill>
                <a:schemeClr val="accent2"/>
              </a:solidFill>
            </a:ln>
            <a:effectLst/>
            <a:sp3d>
              <a:contourClr>
                <a:schemeClr val="accent2"/>
              </a:contourClr>
            </a:sp3d>
          </c:spPr>
          <c:invertIfNegative val="0"/>
          <c:dLbls>
            <c:dLbl>
              <c:idx val="0"/>
              <c:layout>
                <c:manualLayout>
                  <c:x val="5.3699739860675758E-3"/>
                  <c:y val="6.2124051338022734E-4"/>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1738568709953384E-3"/>
                  <c:y val="-2.4009958489460766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0759222724653876E-2"/>
                  <c:y val="-1.1995253630100004E-3"/>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3.5476718403546371E-3"/>
                  <c:y val="-3.2163092989667815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7.0953436807095344E-3"/>
                  <c:y val="-7.3914378199663926E-4"/>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8.0766799937147544E-3"/>
                  <c:y val="1.0046863479815373E-3"/>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7.1155961380658904E-3"/>
                  <c:y val="-8.3324075102766363E-6"/>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9.4108280810796651E-3"/>
                  <c:y val="-9.5412440768493471E-3"/>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Sheet1!$D$2:$D$16</c:f>
              <c:numCache>
                <c:formatCode>General</c:formatCode>
                <c:ptCount val="15"/>
                <c:pt idx="0">
                  <c:v>0.10224719101123596</c:v>
                </c:pt>
                <c:pt idx="1">
                  <c:v>0.12808988764044943</c:v>
                </c:pt>
                <c:pt idx="2">
                  <c:v>0.10224719101123596</c:v>
                </c:pt>
                <c:pt idx="3">
                  <c:v>0.13820224719101123</c:v>
                </c:pt>
                <c:pt idx="4">
                  <c:v>0.24157303370786518</c:v>
                </c:pt>
                <c:pt idx="5">
                  <c:v>0.13595505617977527</c:v>
                </c:pt>
                <c:pt idx="6">
                  <c:v>0.13370786516853933</c:v>
                </c:pt>
                <c:pt idx="7">
                  <c:v>0.15056179775280898</c:v>
                </c:pt>
                <c:pt idx="8">
                  <c:v>0.15955056179775282</c:v>
                </c:pt>
                <c:pt idx="9">
                  <c:v>0.21123595505617979</c:v>
                </c:pt>
                <c:pt idx="10">
                  <c:v>0.10112359550561796</c:v>
                </c:pt>
                <c:pt idx="11">
                  <c:v>7.415730337078652E-2</c:v>
                </c:pt>
                <c:pt idx="12">
                  <c:v>0.11235955056179775</c:v>
                </c:pt>
                <c:pt idx="13">
                  <c:v>0.14382022471910114</c:v>
                </c:pt>
                <c:pt idx="14">
                  <c:v>0.1089887640449438</c:v>
                </c:pt>
              </c:numCache>
            </c:numRef>
          </c:val>
        </c:ser>
        <c:ser>
          <c:idx val="2"/>
          <c:order val="3"/>
          <c:tx>
            <c:strRef>
              <c:f>Sheet1!$E$1</c:f>
              <c:strCache>
                <c:ptCount val="1"/>
                <c:pt idx="0">
                  <c:v>weniger gut</c:v>
                </c:pt>
              </c:strCache>
            </c:strRef>
          </c:tx>
          <c:spPr>
            <a:solidFill>
              <a:srgbClr val="FF5353"/>
            </a:solidFill>
            <a:ln>
              <a:solidFill>
                <a:schemeClr val="tx2">
                  <a:lumMod val="65000"/>
                  <a:lumOff val="35000"/>
                </a:schemeClr>
              </a:solidFill>
            </a:ln>
            <a:effectLst/>
            <a:sp3d>
              <a:contourClr>
                <a:schemeClr val="tx2">
                  <a:lumMod val="65000"/>
                  <a:lumOff val="35000"/>
                </a:schemeClr>
              </a:contourClr>
            </a:sp3d>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Sheet1!$E$2:$E$16</c:f>
              <c:numCache>
                <c:formatCode>General</c:formatCode>
                <c:ptCount val="15"/>
                <c:pt idx="0">
                  <c:v>3.5955056179775284E-2</c:v>
                </c:pt>
                <c:pt idx="1">
                  <c:v>4.8314606741573035E-2</c:v>
                </c:pt>
                <c:pt idx="2">
                  <c:v>3.2584269662921349E-2</c:v>
                </c:pt>
                <c:pt idx="3">
                  <c:v>4.9438202247191004E-2</c:v>
                </c:pt>
                <c:pt idx="4">
                  <c:v>0.11348314606741573</c:v>
                </c:pt>
                <c:pt idx="5">
                  <c:v>4.6067415730337083E-2</c:v>
                </c:pt>
                <c:pt idx="6">
                  <c:v>5.2808988764044947E-2</c:v>
                </c:pt>
                <c:pt idx="7">
                  <c:v>4.9438202247191004E-2</c:v>
                </c:pt>
                <c:pt idx="8">
                  <c:v>8.4269662921348326E-2</c:v>
                </c:pt>
                <c:pt idx="9">
                  <c:v>6.4044943820224715E-2</c:v>
                </c:pt>
                <c:pt idx="10">
                  <c:v>2.2471910112359553E-2</c:v>
                </c:pt>
                <c:pt idx="11">
                  <c:v>2.8089887640449437E-2</c:v>
                </c:pt>
                <c:pt idx="12">
                  <c:v>4.8314606741573035E-2</c:v>
                </c:pt>
                <c:pt idx="13">
                  <c:v>4.2696629213483141E-2</c:v>
                </c:pt>
                <c:pt idx="14">
                  <c:v>2.8089887640449437E-2</c:v>
                </c:pt>
              </c:numCache>
            </c:numRef>
          </c:val>
        </c:ser>
        <c:ser>
          <c:idx val="3"/>
          <c:order val="4"/>
          <c:tx>
            <c:strRef>
              <c:f>Sheet1!$F$1</c:f>
              <c:strCache>
                <c:ptCount val="1"/>
                <c:pt idx="0">
                  <c:v>gar nicht gut</c:v>
                </c:pt>
              </c:strCache>
            </c:strRef>
          </c:tx>
          <c:spPr>
            <a:solidFill>
              <a:srgbClr val="FF0000"/>
            </a:solidFill>
            <a:ln>
              <a:solidFill>
                <a:schemeClr val="tx2">
                  <a:lumMod val="65000"/>
                  <a:lumOff val="35000"/>
                </a:schemeClr>
              </a:solidFill>
            </a:ln>
            <a:effectLst/>
            <a:sp3d>
              <a:contourClr>
                <a:schemeClr val="tx2">
                  <a:lumMod val="65000"/>
                  <a:lumOff val="35000"/>
                </a:schemeClr>
              </a:contourClr>
            </a:sp3d>
          </c:spPr>
          <c:invertIfNegative val="0"/>
          <c:dLbls>
            <c:dLbl>
              <c:idx val="11"/>
              <c:layout>
                <c:manualLayout>
                  <c:x val="8.8691796008867878E-3"/>
                  <c:y val="-3.2067144054701581E-3"/>
                </c:manualLayout>
              </c:layout>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Sheet1!$F$2:$F$16</c:f>
              <c:numCache>
                <c:formatCode>General</c:formatCode>
                <c:ptCount val="15"/>
                <c:pt idx="0">
                  <c:v>4.0449438202247195E-2</c:v>
                </c:pt>
                <c:pt idx="1">
                  <c:v>3.707865168539326E-2</c:v>
                </c:pt>
                <c:pt idx="2">
                  <c:v>3.2584269662921349E-2</c:v>
                </c:pt>
                <c:pt idx="3">
                  <c:v>3.1460674157303373E-2</c:v>
                </c:pt>
                <c:pt idx="4">
                  <c:v>9.3258426966292121E-2</c:v>
                </c:pt>
                <c:pt idx="5">
                  <c:v>4.1573033707865165E-2</c:v>
                </c:pt>
                <c:pt idx="6">
                  <c:v>4.9438202247191004E-2</c:v>
                </c:pt>
                <c:pt idx="7">
                  <c:v>3.707865168539326E-2</c:v>
                </c:pt>
                <c:pt idx="8">
                  <c:v>5.2808988764044947E-2</c:v>
                </c:pt>
                <c:pt idx="9">
                  <c:v>5.2808988764044947E-2</c:v>
                </c:pt>
                <c:pt idx="10">
                  <c:v>4.1573033707865165E-2</c:v>
                </c:pt>
                <c:pt idx="11">
                  <c:v>2.5842696629213478E-2</c:v>
                </c:pt>
                <c:pt idx="12">
                  <c:v>5.2808988764044947E-2</c:v>
                </c:pt>
                <c:pt idx="13">
                  <c:v>4.4943820224719107E-2</c:v>
                </c:pt>
                <c:pt idx="14">
                  <c:v>2.9213483146067417E-2</c:v>
                </c:pt>
              </c:numCache>
            </c:numRef>
          </c:val>
        </c:ser>
        <c:ser>
          <c:idx val="4"/>
          <c:order val="5"/>
          <c:tx>
            <c:strRef>
              <c:f>Sheet1!$G$1</c:f>
              <c:strCache>
                <c:ptCount val="1"/>
                <c:pt idx="0">
                  <c:v>unbekannt</c:v>
                </c:pt>
              </c:strCache>
            </c:strRef>
          </c:tx>
          <c:spPr>
            <a:solidFill>
              <a:schemeClr val="bg1">
                <a:lumMod val="85000"/>
              </a:schemeClr>
            </a:solidFill>
            <a:ln>
              <a:solidFill>
                <a:schemeClr val="tx2">
                  <a:lumMod val="65000"/>
                  <a:lumOff val="35000"/>
                </a:schemeClr>
              </a:solidFill>
            </a:ln>
            <a:effectLst/>
            <a:sp3d>
              <a:contourClr>
                <a:schemeClr val="tx2">
                  <a:lumMod val="65000"/>
                  <a:lumOff val="35000"/>
                </a:schemeClr>
              </a:contourClr>
            </a:sp3d>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Rollbahn Kendlerstraße</c:v>
                </c:pt>
                <c:pt idx="1">
                  <c:v>Skate Anlage – Baron Schwarz Park</c:v>
                </c:pt>
                <c:pt idx="2">
                  <c:v>Live im Park</c:v>
                </c:pt>
                <c:pt idx="3">
                  <c:v>Sporttestival</c:v>
                </c:pt>
                <c:pt idx="4">
                  <c:v>AYA-Bad</c:v>
                </c:pt>
                <c:pt idx="5">
                  <c:v>Salz-Beach – der Strand im Volksgarten</c:v>
                </c:pt>
                <c:pt idx="6">
                  <c:v>Skater-Park in der Alpenstraße „The Cage“</c:v>
                </c:pt>
                <c:pt idx="7">
                  <c:v>Fitnessparks/Calisthenics-Parks</c:v>
                </c:pt>
                <c:pt idx="8">
                  <c:v>Badesee Liefering – Salzachsee</c:v>
                </c:pt>
                <c:pt idx="9">
                  <c:v>Freibad Volksgarten</c:v>
                </c:pt>
                <c:pt idx="10">
                  <c:v>Surfwelle am Almkanal</c:v>
                </c:pt>
                <c:pt idx="11">
                  <c:v>Sommerkino</c:v>
                </c:pt>
                <c:pt idx="12">
                  <c:v>Legale Graffitiwände</c:v>
                </c:pt>
                <c:pt idx="13">
                  <c:v>Leopoldskroner Freibad – „Lepi“</c:v>
                </c:pt>
                <c:pt idx="14">
                  <c:v>Eislaufhalle/Eiszauber im Volksgarten</c:v>
                </c:pt>
              </c:strCache>
            </c:strRef>
          </c:cat>
          <c:val>
            <c:numRef>
              <c:f>Sheet1!$G$2:$G$16</c:f>
              <c:numCache>
                <c:formatCode>General</c:formatCode>
                <c:ptCount val="15"/>
                <c:pt idx="0">
                  <c:v>0.66</c:v>
                </c:pt>
                <c:pt idx="1">
                  <c:v>0.52</c:v>
                </c:pt>
                <c:pt idx="2">
                  <c:v>0.53</c:v>
                </c:pt>
                <c:pt idx="3">
                  <c:v>0.47</c:v>
                </c:pt>
                <c:pt idx="4">
                  <c:v>0.17</c:v>
                </c:pt>
                <c:pt idx="5">
                  <c:v>0.39</c:v>
                </c:pt>
                <c:pt idx="6">
                  <c:v>0.36</c:v>
                </c:pt>
                <c:pt idx="7">
                  <c:v>0.32</c:v>
                </c:pt>
                <c:pt idx="8">
                  <c:v>0.25</c:v>
                </c:pt>
                <c:pt idx="9">
                  <c:v>0.18</c:v>
                </c:pt>
                <c:pt idx="10">
                  <c:v>0.32</c:v>
                </c:pt>
                <c:pt idx="11">
                  <c:v>0.35</c:v>
                </c:pt>
                <c:pt idx="12">
                  <c:v>0.25</c:v>
                </c:pt>
                <c:pt idx="13">
                  <c:v>0.11</c:v>
                </c:pt>
                <c:pt idx="14">
                  <c:v>0.1</c:v>
                </c:pt>
              </c:numCache>
            </c:numRef>
          </c:val>
        </c:ser>
        <c:dLbls>
          <c:showLegendKey val="0"/>
          <c:showVal val="0"/>
          <c:showCatName val="0"/>
          <c:showSerName val="0"/>
          <c:showPercent val="0"/>
          <c:showBubbleSize val="0"/>
        </c:dLbls>
        <c:gapWidth val="51"/>
        <c:gapDepth val="80"/>
        <c:shape val="cylinder"/>
        <c:axId val="111842872"/>
        <c:axId val="111844048"/>
        <c:axId val="0"/>
      </c:bar3DChart>
      <c:catAx>
        <c:axId val="111842872"/>
        <c:scaling>
          <c:orientation val="minMax"/>
        </c:scaling>
        <c:delete val="0"/>
        <c:axPos val="l"/>
        <c:numFmt formatCode="General" sourceLinked="1"/>
        <c:majorTickMark val="none"/>
        <c:minorTickMark val="none"/>
        <c:tickLblPos val="low"/>
        <c:spPr>
          <a:noFill/>
          <a:ln w="19050" cap="flat" cmpd="sng" algn="ctr">
            <a:solidFill>
              <a:schemeClr val="tx2">
                <a:lumMod val="65000"/>
                <a:lumOff val="35000"/>
              </a:schemeClr>
            </a:solidFill>
            <a:round/>
          </a:ln>
          <a:effectLst/>
        </c:spPr>
        <c:txPr>
          <a:bodyPr rot="0" spcFirstLastPara="1" vertOverflow="ellipsis" wrap="square" anchor="ctr" anchorCtr="1"/>
          <a:lstStyle/>
          <a:p>
            <a:pPr>
              <a:defRPr sz="900" b="0" i="0" u="none" strike="noStrike" kern="1200" baseline="0">
                <a:solidFill>
                  <a:schemeClr val="tx1"/>
                </a:solidFill>
                <a:latin typeface="Arial" panose="020B0604020202020204" pitchFamily="34" charset="0"/>
                <a:ea typeface="+mn-ea"/>
                <a:cs typeface="+mn-cs"/>
              </a:defRPr>
            </a:pPr>
            <a:endParaRPr lang="de-DE"/>
          </a:p>
        </c:txPr>
        <c:crossAx val="111844048"/>
        <c:crosses val="autoZero"/>
        <c:auto val="1"/>
        <c:lblAlgn val="ctr"/>
        <c:lblOffset val="100"/>
        <c:tickLblSkip val="1"/>
        <c:tickMarkSkip val="1"/>
        <c:noMultiLvlLbl val="0"/>
      </c:catAx>
      <c:valAx>
        <c:axId val="111844048"/>
        <c:scaling>
          <c:orientation val="minMax"/>
          <c:max val="1"/>
          <c:min val="0"/>
        </c:scaling>
        <c:delete val="0"/>
        <c:axPos val="b"/>
        <c:majorGridlines>
          <c:spPr>
            <a:ln>
              <a:solidFill>
                <a:schemeClr val="tx2">
                  <a:lumMod val="65000"/>
                  <a:lumOff val="35000"/>
                </a:schemeClr>
              </a:solidFill>
            </a:ln>
            <a:effectLst/>
          </c:spPr>
        </c:majorGridlines>
        <c:numFmt formatCode="0%" sourceLinked="0"/>
        <c:majorTickMark val="in"/>
        <c:minorTickMark val="none"/>
        <c:tickLblPos val="nextTo"/>
        <c:spPr>
          <a:noFill/>
          <a:ln>
            <a:solidFill>
              <a:srgbClr val="000000"/>
            </a:solidFill>
          </a:ln>
          <a:effectLst/>
        </c:spPr>
        <c:txPr>
          <a:bodyPr rot="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crossAx val="111842872"/>
        <c:crosses val="autoZero"/>
        <c:crossBetween val="between"/>
        <c:majorUnit val="0.2"/>
      </c:valAx>
      <c:spPr>
        <a:noFill/>
        <a:ln>
          <a:noFill/>
        </a:ln>
        <a:effectLst/>
      </c:spPr>
    </c:plotArea>
    <c:legend>
      <c:legendPos val="t"/>
      <c:layout>
        <c:manualLayout>
          <c:xMode val="edge"/>
          <c:yMode val="edge"/>
          <c:x val="0.34248162438675211"/>
          <c:y val="1.8348718829220994E-2"/>
          <c:w val="0.57874888698779614"/>
          <c:h val="5.11455797840644E-2"/>
        </c:manualLayout>
      </c:layout>
      <c:overlay val="0"/>
      <c:spPr>
        <a:noFill/>
        <a:ln>
          <a:solidFill>
            <a:srgbClr val="000000"/>
          </a:solid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Männer</c:v>
                </c:pt>
              </c:strCache>
            </c:strRef>
          </c:tx>
          <c:spPr>
            <a:solidFill>
              <a:srgbClr val="FFC00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Eiszauber</c:v>
                </c:pt>
                <c:pt idx="1">
                  <c:v>Lepi</c:v>
                </c:pt>
                <c:pt idx="2">
                  <c:v>Graffitiwände</c:v>
                </c:pt>
                <c:pt idx="3">
                  <c:v>Sommerkino</c:v>
                </c:pt>
                <c:pt idx="4">
                  <c:v>Surfwelle Almkanal</c:v>
                </c:pt>
                <c:pt idx="5">
                  <c:v>Freibad Volksgarten</c:v>
                </c:pt>
                <c:pt idx="6">
                  <c:v>Badesee Liefering</c:v>
                </c:pt>
                <c:pt idx="7">
                  <c:v>Calisthenics-Parks</c:v>
                </c:pt>
              </c:strCache>
            </c:strRef>
          </c:cat>
          <c:val>
            <c:numRef>
              <c:f>Tabelle1!$B$2:$B$9</c:f>
              <c:numCache>
                <c:formatCode>General</c:formatCode>
                <c:ptCount val="8"/>
                <c:pt idx="0">
                  <c:v>0.67</c:v>
                </c:pt>
                <c:pt idx="1">
                  <c:v>0.7</c:v>
                </c:pt>
                <c:pt idx="2">
                  <c:v>0.49</c:v>
                </c:pt>
                <c:pt idx="3">
                  <c:v>0.45</c:v>
                </c:pt>
                <c:pt idx="4">
                  <c:v>0.48</c:v>
                </c:pt>
                <c:pt idx="5">
                  <c:v>0.49</c:v>
                </c:pt>
                <c:pt idx="6">
                  <c:v>0.46</c:v>
                </c:pt>
                <c:pt idx="7">
                  <c:v>0.49</c:v>
                </c:pt>
              </c:numCache>
            </c:numRef>
          </c:val>
        </c:ser>
        <c:ser>
          <c:idx val="1"/>
          <c:order val="1"/>
          <c:tx>
            <c:strRef>
              <c:f>Tabelle1!$C$1</c:f>
              <c:strCache>
                <c:ptCount val="1"/>
                <c:pt idx="0">
                  <c:v>Frauen</c:v>
                </c:pt>
              </c:strCache>
            </c:strRef>
          </c:tx>
          <c:spPr>
            <a:solidFill>
              <a:srgbClr val="92D05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Eiszauber</c:v>
                </c:pt>
                <c:pt idx="1">
                  <c:v>Lepi</c:v>
                </c:pt>
                <c:pt idx="2">
                  <c:v>Graffitiwände</c:v>
                </c:pt>
                <c:pt idx="3">
                  <c:v>Sommerkino</c:v>
                </c:pt>
                <c:pt idx="4">
                  <c:v>Surfwelle Almkanal</c:v>
                </c:pt>
                <c:pt idx="5">
                  <c:v>Freibad Volksgarten</c:v>
                </c:pt>
                <c:pt idx="6">
                  <c:v>Badesee Liefering</c:v>
                </c:pt>
                <c:pt idx="7">
                  <c:v>Calisthenics-Parks</c:v>
                </c:pt>
              </c:strCache>
            </c:strRef>
          </c:cat>
          <c:val>
            <c:numRef>
              <c:f>Tabelle1!$C$2:$C$9</c:f>
              <c:numCache>
                <c:formatCode>General</c:formatCode>
                <c:ptCount val="8"/>
                <c:pt idx="0">
                  <c:v>0.8</c:v>
                </c:pt>
                <c:pt idx="1">
                  <c:v>0.63</c:v>
                </c:pt>
                <c:pt idx="2">
                  <c:v>0.56999999999999995</c:v>
                </c:pt>
                <c:pt idx="3">
                  <c:v>0.57999999999999996</c:v>
                </c:pt>
                <c:pt idx="4">
                  <c:v>0.54</c:v>
                </c:pt>
                <c:pt idx="5">
                  <c:v>0.49</c:v>
                </c:pt>
                <c:pt idx="6">
                  <c:v>0.44</c:v>
                </c:pt>
                <c:pt idx="7">
                  <c:v>0.4</c:v>
                </c:pt>
              </c:numCache>
            </c:numRef>
          </c:val>
        </c:ser>
        <c:dLbls>
          <c:showLegendKey val="0"/>
          <c:showVal val="0"/>
          <c:showCatName val="0"/>
          <c:showSerName val="0"/>
          <c:showPercent val="0"/>
          <c:showBubbleSize val="0"/>
        </c:dLbls>
        <c:gapWidth val="219"/>
        <c:overlap val="-27"/>
        <c:axId val="111844832"/>
        <c:axId val="111846008"/>
      </c:barChart>
      <c:catAx>
        <c:axId val="111844832"/>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11846008"/>
        <c:crosses val="autoZero"/>
        <c:auto val="1"/>
        <c:lblAlgn val="ctr"/>
        <c:lblOffset val="100"/>
        <c:noMultiLvlLbl val="0"/>
      </c:catAx>
      <c:valAx>
        <c:axId val="111846008"/>
        <c:scaling>
          <c:orientation val="minMax"/>
          <c:max val="0.9"/>
        </c:scaling>
        <c:delete val="0"/>
        <c:axPos val="l"/>
        <c:majorGridlines>
          <c:spPr>
            <a:ln w="9525" cap="flat" cmpd="sng" algn="ctr">
              <a:solidFill>
                <a:schemeClr val="bg1">
                  <a:lumMod val="65000"/>
                </a:schemeClr>
              </a:solidFill>
              <a:round/>
            </a:ln>
            <a:effectLst/>
          </c:spPr>
        </c:majorGridlines>
        <c:numFmt formatCode="0%" sourceLinked="0"/>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11844832"/>
        <c:crosses val="autoZero"/>
        <c:crossBetween val="between"/>
      </c:valAx>
      <c:spPr>
        <a:noFill/>
        <a:ln>
          <a:solidFill>
            <a:schemeClr val="bg1">
              <a:lumMod val="65000"/>
            </a:schemeClr>
          </a:solidFill>
        </a:ln>
        <a:effectLst/>
      </c:spPr>
    </c:plotArea>
    <c:legend>
      <c:legendPos val="t"/>
      <c:layout>
        <c:manualLayout>
          <c:xMode val="edge"/>
          <c:yMode val="edge"/>
          <c:x val="0.10256725721784779"/>
          <c:y val="3.0056714364685176E-2"/>
          <c:w val="0.27226033232514607"/>
          <c:h val="6.4431885794823965E-2"/>
        </c:manualLayout>
      </c:layout>
      <c:overlay val="0"/>
      <c:spPr>
        <a:noFill/>
        <a:ln>
          <a:solidFill>
            <a:schemeClr val="bg1">
              <a:lumMod val="6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baseline="0">
          <a:solidFill>
            <a:schemeClr val="tx1"/>
          </a:solidFill>
        </a:defRPr>
      </a:pPr>
      <a:endParaRPr lang="de-DE"/>
    </a:p>
  </c:txPr>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Männer</c:v>
                </c:pt>
              </c:strCache>
            </c:strRef>
          </c:tx>
          <c:spPr>
            <a:solidFill>
              <a:srgbClr val="FFC00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Tabelle1!$A$2:$A$8</c:f>
              <c:strCache>
                <c:ptCount val="7"/>
                <c:pt idx="0">
                  <c:v>The Cage</c:v>
                </c:pt>
                <c:pt idx="1">
                  <c:v>Salz-Beach</c:v>
                </c:pt>
                <c:pt idx="2">
                  <c:v>AYA-Bad</c:v>
                </c:pt>
                <c:pt idx="3">
                  <c:v>Sporttestival</c:v>
                </c:pt>
                <c:pt idx="4">
                  <c:v>Live im Park</c:v>
                </c:pt>
                <c:pt idx="5">
                  <c:v>Skate Anlage</c:v>
                </c:pt>
                <c:pt idx="6">
                  <c:v>Rollbahn Kendlerstraße</c:v>
                </c:pt>
              </c:strCache>
            </c:strRef>
          </c:cat>
          <c:val>
            <c:numRef>
              <c:f>Tabelle1!$B$2:$B$8</c:f>
              <c:numCache>
                <c:formatCode>General</c:formatCode>
                <c:ptCount val="7"/>
                <c:pt idx="0">
                  <c:v>0.39</c:v>
                </c:pt>
                <c:pt idx="1">
                  <c:v>0.38</c:v>
                </c:pt>
                <c:pt idx="2">
                  <c:v>0.36</c:v>
                </c:pt>
                <c:pt idx="3">
                  <c:v>0.36</c:v>
                </c:pt>
                <c:pt idx="4">
                  <c:v>0.28000000000000003</c:v>
                </c:pt>
                <c:pt idx="5">
                  <c:v>0.27</c:v>
                </c:pt>
                <c:pt idx="6">
                  <c:v>0.18</c:v>
                </c:pt>
              </c:numCache>
            </c:numRef>
          </c:val>
        </c:ser>
        <c:ser>
          <c:idx val="1"/>
          <c:order val="1"/>
          <c:tx>
            <c:strRef>
              <c:f>Tabelle1!$C$1</c:f>
              <c:strCache>
                <c:ptCount val="1"/>
                <c:pt idx="0">
                  <c:v>Frauen</c:v>
                </c:pt>
              </c:strCache>
            </c:strRef>
          </c:tx>
          <c:spPr>
            <a:solidFill>
              <a:srgbClr val="92D05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Tabelle1!$A$2:$A$8</c:f>
              <c:strCache>
                <c:ptCount val="7"/>
                <c:pt idx="0">
                  <c:v>The Cage</c:v>
                </c:pt>
                <c:pt idx="1">
                  <c:v>Salz-Beach</c:v>
                </c:pt>
                <c:pt idx="2">
                  <c:v>AYA-Bad</c:v>
                </c:pt>
                <c:pt idx="3">
                  <c:v>Sporttestival</c:v>
                </c:pt>
                <c:pt idx="4">
                  <c:v>Live im Park</c:v>
                </c:pt>
                <c:pt idx="5">
                  <c:v>Skate Anlage</c:v>
                </c:pt>
                <c:pt idx="6">
                  <c:v>Rollbahn Kendlerstraße</c:v>
                </c:pt>
              </c:strCache>
            </c:strRef>
          </c:cat>
          <c:val>
            <c:numRef>
              <c:f>Tabelle1!$C$2:$C$8</c:f>
              <c:numCache>
                <c:formatCode>General</c:formatCode>
                <c:ptCount val="7"/>
                <c:pt idx="0">
                  <c:v>0.42</c:v>
                </c:pt>
                <c:pt idx="1">
                  <c:v>0.41</c:v>
                </c:pt>
                <c:pt idx="2">
                  <c:v>0.4</c:v>
                </c:pt>
                <c:pt idx="3">
                  <c:v>0.28000000000000003</c:v>
                </c:pt>
                <c:pt idx="4">
                  <c:v>0.3</c:v>
                </c:pt>
                <c:pt idx="5">
                  <c:v>0.26</c:v>
                </c:pt>
                <c:pt idx="6">
                  <c:v>0.15</c:v>
                </c:pt>
              </c:numCache>
            </c:numRef>
          </c:val>
        </c:ser>
        <c:dLbls>
          <c:showLegendKey val="0"/>
          <c:showVal val="0"/>
          <c:showCatName val="0"/>
          <c:showSerName val="0"/>
          <c:showPercent val="0"/>
          <c:showBubbleSize val="0"/>
        </c:dLbls>
        <c:gapWidth val="219"/>
        <c:overlap val="-27"/>
        <c:axId val="188800768"/>
        <c:axId val="188801160"/>
      </c:barChart>
      <c:catAx>
        <c:axId val="18880076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88801160"/>
        <c:crosses val="autoZero"/>
        <c:auto val="1"/>
        <c:lblAlgn val="ctr"/>
        <c:lblOffset val="100"/>
        <c:noMultiLvlLbl val="0"/>
      </c:catAx>
      <c:valAx>
        <c:axId val="188801160"/>
        <c:scaling>
          <c:orientation val="minMax"/>
          <c:max val="0.9"/>
        </c:scaling>
        <c:delete val="0"/>
        <c:axPos val="l"/>
        <c:majorGridlines>
          <c:spPr>
            <a:ln w="9525" cap="flat" cmpd="sng" algn="ctr">
              <a:solidFill>
                <a:schemeClr val="bg1">
                  <a:lumMod val="65000"/>
                </a:schemeClr>
              </a:solidFill>
              <a:round/>
            </a:ln>
            <a:effectLst/>
          </c:spPr>
        </c:majorGridlines>
        <c:numFmt formatCode="0%" sourceLinked="0"/>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88800768"/>
        <c:crosses val="autoZero"/>
        <c:crossBetween val="between"/>
      </c:valAx>
      <c:spPr>
        <a:noFill/>
        <a:ln>
          <a:solidFill>
            <a:schemeClr val="bg1">
              <a:lumMod val="65000"/>
            </a:schemeClr>
          </a:solidFill>
        </a:ln>
        <a:effectLst/>
      </c:spPr>
    </c:plotArea>
    <c:legend>
      <c:legendPos val="t"/>
      <c:layout>
        <c:manualLayout>
          <c:xMode val="edge"/>
          <c:yMode val="edge"/>
          <c:x val="0.10256725721784779"/>
          <c:y val="3.0056714364685176E-2"/>
          <c:w val="0.27226033232514607"/>
          <c:h val="6.4431885794823965E-2"/>
        </c:manualLayout>
      </c:layout>
      <c:overlay val="0"/>
      <c:spPr>
        <a:noFill/>
        <a:ln>
          <a:solidFill>
            <a:schemeClr val="bg1">
              <a:lumMod val="6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baseline="0">
          <a:solidFill>
            <a:schemeClr val="tx1"/>
          </a:solidFill>
        </a:defRPr>
      </a:pPr>
      <a:endParaRPr lang="de-DE"/>
    </a:p>
  </c:txPr>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6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5036569801688596"/>
          <c:y val="0.18343038562843647"/>
          <c:w val="0.54580727048329636"/>
          <c:h val="0.70584528651182754"/>
        </c:manualLayout>
      </c:layout>
      <c:pie3DChart>
        <c:varyColors val="1"/>
        <c:ser>
          <c:idx val="0"/>
          <c:order val="0"/>
          <c:tx>
            <c:strRef>
              <c:f>Sheet1!$B$1</c:f>
              <c:strCache>
                <c:ptCount val="1"/>
              </c:strCache>
            </c:strRef>
          </c:tx>
          <c:spPr>
            <a:scene3d>
              <a:camera prst="orthographicFront"/>
              <a:lightRig rig="threePt" dir="t"/>
            </a:scene3d>
            <a:sp3d>
              <a:bevelT w="127000" h="139700"/>
              <a:bevelB w="127000" h="127000"/>
            </a:sp3d>
          </c:spPr>
          <c:dPt>
            <c:idx val="0"/>
            <c:bubble3D val="0"/>
            <c:spPr>
              <a:solidFill>
                <a:srgbClr val="FF00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1"/>
            <c:bubble3D val="0"/>
            <c:spPr>
              <a:solidFill>
                <a:srgbClr val="FF5353"/>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2"/>
            <c:bubble3D val="0"/>
            <c:spPr>
              <a:solidFill>
                <a:srgbClr val="FFFF0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3"/>
            <c:bubble3D val="0"/>
            <c:spPr>
              <a:solidFill>
                <a:srgbClr val="6CCE78"/>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4"/>
            <c:bubble3D val="0"/>
            <c:spPr>
              <a:solidFill>
                <a:srgbClr val="00B050"/>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39700"/>
                <a:bevelB w="127000" h="127000"/>
              </a:sp3d>
            </c:spPr>
          </c:dPt>
          <c:dLbls>
            <c:dLbl>
              <c:idx val="0"/>
              <c:layout>
                <c:manualLayout>
                  <c:x val="0.18165146138958235"/>
                  <c:y val="5.0038851875711145E-2"/>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074608706628144"/>
                      <c:h val="0.1151608433882438"/>
                    </c:manualLayout>
                  </c15:layout>
                </c:ext>
              </c:extLst>
            </c:dLbl>
            <c:dLbl>
              <c:idx val="1"/>
              <c:layout>
                <c:manualLayout>
                  <c:x val="0.11487677414378278"/>
                  <c:y val="0.1536909000492227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40843174104513"/>
                      <c:h val="0.11585795382747964"/>
                    </c:manualLayout>
                  </c15:layout>
                </c:ext>
              </c:extLst>
            </c:dLbl>
            <c:dLbl>
              <c:idx val="2"/>
              <c:layout>
                <c:manualLayout>
                  <c:x val="-0.13323732153375789"/>
                  <c:y val="0.13224553710009374"/>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2579406959131581"/>
                  <c:y val="-0.27771450217674643"/>
                </c:manualLayout>
              </c:layout>
              <c:numFmt formatCode="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7592248464278701"/>
                      <c:h val="0.13800000506580054"/>
                    </c:manualLayout>
                  </c15:layout>
                </c:ext>
              </c:extLst>
            </c:dLbl>
            <c:dLbl>
              <c:idx val="4"/>
              <c:layout>
                <c:manualLayout>
                  <c:x val="0.14917183248716731"/>
                  <c:y val="-0.1787100445537157"/>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bestFit"/>
              <c:showLegendKey val="0"/>
              <c:showVal val="0"/>
              <c:showCatName val="1"/>
              <c:showSerName val="0"/>
              <c:showPercent val="1"/>
              <c:showBubbleSize val="0"/>
              <c:extLst>
                <c:ext xmlns:c15="http://schemas.microsoft.com/office/drawing/2012/chart" uri="{CE6537A1-D6FC-4f65-9D91-7224C49458BB}">
                  <c15:layout>
                    <c:manualLayout>
                      <c:w val="0.14140153852626855"/>
                      <c:h val="0.1216481638302405"/>
                    </c:manualLayout>
                  </c15:layout>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spc="0" baseline="0">
                    <a:solidFill>
                      <a:schemeClr val="tx1"/>
                    </a:solidFill>
                    <a:latin typeface="Arial" panose="020B0604020202020204" pitchFamily="34" charset="0"/>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Sheet1!$B$2:$B$7</c:f>
              <c:numCache>
                <c:formatCode>###0.0%</c:formatCode>
                <c:ptCount val="5"/>
                <c:pt idx="0">
                  <c:v>0.12546125461254612</c:v>
                </c:pt>
                <c:pt idx="1">
                  <c:v>0.15006150061500614</c:v>
                </c:pt>
                <c:pt idx="2">
                  <c:v>0.30750307503075031</c:v>
                </c:pt>
                <c:pt idx="3">
                  <c:v>0.27183271832718325</c:v>
                </c:pt>
                <c:pt idx="4">
                  <c:v>0.14514145141451415</c:v>
                </c:pt>
              </c:numCache>
            </c:numRef>
          </c:val>
        </c:ser>
        <c:ser>
          <c:idx val="1"/>
          <c:order val="1"/>
          <c:tx>
            <c:strRef>
              <c:f>Sheet1!$C$1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Sheet1!$C$2:$C$7</c:f>
              <c:numCache>
                <c:formatCode>General</c:formatCode>
                <c:ptCount val="5"/>
              </c:numCache>
            </c:numRef>
          </c:val>
        </c:ser>
        <c:ser>
          <c:idx val="2"/>
          <c:order val="2"/>
          <c:tx>
            <c:strRef>
              <c:f>Sheet1!$D$1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Sheet1!$D$2:$D$7</c:f>
              <c:numCache>
                <c:formatCode>General</c:formatCode>
                <c:ptCount val="5"/>
              </c:numCache>
            </c:numRef>
          </c:val>
        </c:ser>
        <c:ser>
          <c:idx val="3"/>
          <c:order val="3"/>
          <c:tx>
            <c:strRef>
              <c:f>Sheet1!$E$1</c:f>
              <c:strCache>
                <c:ptCount val="1"/>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de-DE"/>
                </a:p>
              </c:txPr>
              <c:dLblPos val="outEnd"/>
              <c:showLegendKey val="0"/>
              <c:showVal val="0"/>
              <c:showCatName val="1"/>
              <c:showSerName val="0"/>
              <c:showPercent val="1"/>
              <c:showBubbleSize val="0"/>
            </c:dLbl>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de-DE"/>
                </a:p>
              </c:txPr>
              <c:dLblPos val="outEnd"/>
              <c:showLegendKey val="0"/>
              <c:showVal val="0"/>
              <c:showCatName val="1"/>
              <c:showSerName val="0"/>
              <c:showPercent val="1"/>
              <c:showBubbleSize val="0"/>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de-DE"/>
                </a:p>
              </c:txPr>
              <c:dLblPos val="outEnd"/>
              <c:showLegendKey val="0"/>
              <c:showVal val="0"/>
              <c:showCatName val="1"/>
              <c:showSerName val="0"/>
              <c:showPercent val="1"/>
              <c:showBubbleSize val="0"/>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de-DE"/>
                </a:p>
              </c:txPr>
              <c:dLblPos val="outEnd"/>
              <c:showLegendKey val="0"/>
              <c:showVal val="0"/>
              <c:showCatName val="1"/>
              <c:showSerName val="0"/>
              <c:showPercent val="1"/>
              <c:showBubbleSize val="0"/>
            </c:dLbl>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de-DE"/>
                </a:p>
              </c:txPr>
              <c:dLblPos val="outEnd"/>
              <c:showLegendKey val="0"/>
              <c:showVal val="0"/>
              <c:showCatName val="1"/>
              <c:showSerName val="0"/>
              <c:showPercent val="1"/>
              <c:showBubbleSize val="0"/>
            </c:dLbl>
            <c:numFmt formatCode="0%" sourceLinked="0"/>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5"/>
                <c:pt idx="0">
                  <c:v>gar nicht gut</c:v>
                </c:pt>
                <c:pt idx="1">
                  <c:v>nicht gut</c:v>
                </c:pt>
                <c:pt idx="2">
                  <c:v>teils/teils</c:v>
                </c:pt>
                <c:pt idx="3">
                  <c:v>eher gut</c:v>
                </c:pt>
                <c:pt idx="4">
                  <c:v>sehr gut</c:v>
                </c:pt>
              </c:strCache>
            </c:strRef>
          </c:cat>
          <c:val>
            <c:numRef>
              <c:f>Sheet1!$E$2:$E$7</c:f>
              <c:numCache>
                <c:formatCode>General</c:formatCode>
                <c:ptCount val="5"/>
              </c:numCache>
            </c:numRef>
          </c:val>
        </c:ser>
        <c:dLbls>
          <c:dLblPos val="outEnd"/>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de-DE"/>
    </a:p>
  </c:txPr>
</c:chartSpace>
</file>

<file path=ppt/charts/chart9.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VOR Corona</c:v>
                </c:pt>
              </c:strCache>
            </c:strRef>
          </c:tx>
          <c:spPr>
            <a:solidFill>
              <a:srgbClr val="FFC00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Gesamt</c:v>
                </c:pt>
                <c:pt idx="1">
                  <c:v>Männer</c:v>
                </c:pt>
                <c:pt idx="2">
                  <c:v>Frauen</c:v>
                </c:pt>
                <c:pt idx="3">
                  <c:v>bis 13 Jahre</c:v>
                </c:pt>
                <c:pt idx="4">
                  <c:v>14-15 Jahre</c:v>
                </c:pt>
                <c:pt idx="5">
                  <c:v>16-17 Jahre</c:v>
                </c:pt>
                <c:pt idx="6">
                  <c:v>18-20 Jahre</c:v>
                </c:pt>
                <c:pt idx="7">
                  <c:v>21 plus</c:v>
                </c:pt>
              </c:strCache>
            </c:strRef>
          </c:cat>
          <c:val>
            <c:numRef>
              <c:f>Tabelle1!$B$2:$B$9</c:f>
              <c:numCache>
                <c:formatCode>General</c:formatCode>
                <c:ptCount val="8"/>
                <c:pt idx="0">
                  <c:v>0.84</c:v>
                </c:pt>
                <c:pt idx="1">
                  <c:v>0.84</c:v>
                </c:pt>
                <c:pt idx="2">
                  <c:v>0.82</c:v>
                </c:pt>
                <c:pt idx="3">
                  <c:v>0.83</c:v>
                </c:pt>
                <c:pt idx="4">
                  <c:v>0.85</c:v>
                </c:pt>
                <c:pt idx="5">
                  <c:v>0.8</c:v>
                </c:pt>
                <c:pt idx="6">
                  <c:v>0.8</c:v>
                </c:pt>
                <c:pt idx="7">
                  <c:v>0.84</c:v>
                </c:pt>
              </c:numCache>
            </c:numRef>
          </c:val>
        </c:ser>
        <c:ser>
          <c:idx val="1"/>
          <c:order val="1"/>
          <c:tx>
            <c:strRef>
              <c:f>Tabelle1!$C$1</c:f>
              <c:strCache>
                <c:ptCount val="1"/>
                <c:pt idx="0">
                  <c:v>derzeit</c:v>
                </c:pt>
              </c:strCache>
            </c:strRef>
          </c:tx>
          <c:spPr>
            <a:solidFill>
              <a:srgbClr val="92D050"/>
            </a:solidFill>
            <a:ln>
              <a:solidFill>
                <a:schemeClr val="bg1">
                  <a:lumMod val="65000"/>
                </a:schemeClr>
              </a:solidFill>
            </a:ln>
            <a:effectLst/>
          </c:spPr>
          <c:invertIfNegative val="0"/>
          <c:dLbls>
            <c:numFmt formatCode="0%" sourceLinked="0"/>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Tabelle1!$A$2:$A$9</c:f>
              <c:strCache>
                <c:ptCount val="8"/>
                <c:pt idx="0">
                  <c:v>Gesamt</c:v>
                </c:pt>
                <c:pt idx="1">
                  <c:v>Männer</c:v>
                </c:pt>
                <c:pt idx="2">
                  <c:v>Frauen</c:v>
                </c:pt>
                <c:pt idx="3">
                  <c:v>bis 13 Jahre</c:v>
                </c:pt>
                <c:pt idx="4">
                  <c:v>14-15 Jahre</c:v>
                </c:pt>
                <c:pt idx="5">
                  <c:v>16-17 Jahre</c:v>
                </c:pt>
                <c:pt idx="6">
                  <c:v>18-20 Jahre</c:v>
                </c:pt>
                <c:pt idx="7">
                  <c:v>21 plus</c:v>
                </c:pt>
              </c:strCache>
            </c:strRef>
          </c:cat>
          <c:val>
            <c:numRef>
              <c:f>Tabelle1!$C$2:$C$9</c:f>
              <c:numCache>
                <c:formatCode>General</c:formatCode>
                <c:ptCount val="8"/>
                <c:pt idx="0">
                  <c:v>0.38</c:v>
                </c:pt>
                <c:pt idx="1">
                  <c:v>0.48</c:v>
                </c:pt>
                <c:pt idx="2">
                  <c:v>0.36</c:v>
                </c:pt>
                <c:pt idx="3">
                  <c:v>0.55000000000000004</c:v>
                </c:pt>
                <c:pt idx="4">
                  <c:v>0.45</c:v>
                </c:pt>
                <c:pt idx="5">
                  <c:v>0.41</c:v>
                </c:pt>
                <c:pt idx="6">
                  <c:v>0.36</c:v>
                </c:pt>
                <c:pt idx="7">
                  <c:v>0.38</c:v>
                </c:pt>
              </c:numCache>
            </c:numRef>
          </c:val>
        </c:ser>
        <c:dLbls>
          <c:showLegendKey val="0"/>
          <c:showVal val="0"/>
          <c:showCatName val="0"/>
          <c:showSerName val="0"/>
          <c:showPercent val="0"/>
          <c:showBubbleSize val="0"/>
        </c:dLbls>
        <c:gapWidth val="219"/>
        <c:overlap val="-27"/>
        <c:axId val="188807040"/>
        <c:axId val="188801944"/>
      </c:barChart>
      <c:catAx>
        <c:axId val="188807040"/>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88801944"/>
        <c:crosses val="autoZero"/>
        <c:auto val="1"/>
        <c:lblAlgn val="ctr"/>
        <c:lblOffset val="100"/>
        <c:noMultiLvlLbl val="0"/>
      </c:catAx>
      <c:valAx>
        <c:axId val="188801944"/>
        <c:scaling>
          <c:orientation val="minMax"/>
          <c:max val="1"/>
        </c:scaling>
        <c:delete val="0"/>
        <c:axPos val="l"/>
        <c:majorGridlines>
          <c:spPr>
            <a:ln w="9525" cap="flat" cmpd="sng" algn="ctr">
              <a:solidFill>
                <a:schemeClr val="bg1">
                  <a:lumMod val="65000"/>
                </a:schemeClr>
              </a:solidFill>
              <a:round/>
            </a:ln>
            <a:effectLst/>
          </c:spPr>
        </c:majorGridlines>
        <c:numFmt formatCode="0%" sourceLinked="0"/>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de-DE"/>
          </a:p>
        </c:txPr>
        <c:crossAx val="188807040"/>
        <c:crosses val="autoZero"/>
        <c:crossBetween val="between"/>
      </c:valAx>
      <c:spPr>
        <a:noFill/>
        <a:ln>
          <a:solidFill>
            <a:schemeClr val="bg1">
              <a:lumMod val="65000"/>
            </a:schemeClr>
          </a:solidFill>
        </a:ln>
        <a:effectLst/>
      </c:spPr>
    </c:plotArea>
    <c:legend>
      <c:legendPos val="t"/>
      <c:layout>
        <c:manualLayout>
          <c:xMode val="edge"/>
          <c:yMode val="edge"/>
          <c:x val="0.10256725721784779"/>
          <c:y val="3.0056714364685176E-2"/>
          <c:w val="0.27226033232514607"/>
          <c:h val="6.4431885794823965E-2"/>
        </c:manualLayout>
      </c:layout>
      <c:overlay val="0"/>
      <c:spPr>
        <a:noFill/>
        <a:ln>
          <a:solidFill>
            <a:schemeClr val="bg1">
              <a:lumMod val="65000"/>
            </a:schemeClr>
          </a:solid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de-DE"/>
        </a:p>
      </c:txPr>
    </c:legend>
    <c:plotVisOnly val="1"/>
    <c:dispBlanksAs val="gap"/>
    <c:showDLblsOverMax val="0"/>
  </c:chart>
  <c:spPr>
    <a:noFill/>
    <a:ln>
      <a:noFill/>
    </a:ln>
    <a:effectLst/>
  </c:spPr>
  <c:txPr>
    <a:bodyPr/>
    <a:lstStyle/>
    <a:p>
      <a:pPr>
        <a:defRPr baseline="0">
          <a:solidFill>
            <a:schemeClr val="tx1"/>
          </a:solidFill>
        </a:defRPr>
      </a:pPr>
      <a:endParaRPr lang="de-DE"/>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5988" cy="500464"/>
          </a:xfrm>
          <a:prstGeom prst="rect">
            <a:avLst/>
          </a:prstGeom>
          <a:noFill/>
          <a:ln w="9525">
            <a:noFill/>
            <a:miter lim="800000"/>
            <a:headEnd/>
            <a:tailEnd/>
          </a:ln>
          <a:effectLst/>
        </p:spPr>
        <p:txBody>
          <a:bodyPr vert="horz" wrap="square" lIns="92501" tIns="46250" rIns="92501" bIns="46250" numCol="1" anchor="t" anchorCtr="0" compatLnSpc="1">
            <a:prstTxWarp prst="textNoShape">
              <a:avLst/>
            </a:prstTxWarp>
          </a:bodyPr>
          <a:lstStyle>
            <a:lvl1pPr>
              <a:defRPr sz="1200">
                <a:latin typeface="Arial" charset="0"/>
              </a:defRPr>
            </a:lvl1pPr>
          </a:lstStyle>
          <a:p>
            <a:pPr>
              <a:defRPr/>
            </a:pPr>
            <a:endParaRPr lang="de-DE"/>
          </a:p>
        </p:txBody>
      </p:sp>
      <p:sp>
        <p:nvSpPr>
          <p:cNvPr id="6147" name="Rectangle 3"/>
          <p:cNvSpPr>
            <a:spLocks noGrp="1" noChangeArrowheads="1"/>
          </p:cNvSpPr>
          <p:nvPr>
            <p:ph type="dt" sz="quarter" idx="1"/>
          </p:nvPr>
        </p:nvSpPr>
        <p:spPr bwMode="auto">
          <a:xfrm>
            <a:off x="3888347" y="0"/>
            <a:ext cx="2975988" cy="500464"/>
          </a:xfrm>
          <a:prstGeom prst="rect">
            <a:avLst/>
          </a:prstGeom>
          <a:noFill/>
          <a:ln w="9525">
            <a:noFill/>
            <a:miter lim="800000"/>
            <a:headEnd/>
            <a:tailEnd/>
          </a:ln>
          <a:effectLst/>
        </p:spPr>
        <p:txBody>
          <a:bodyPr vert="horz" wrap="square" lIns="92501" tIns="46250" rIns="92501" bIns="46250" numCol="1" anchor="t" anchorCtr="0" compatLnSpc="1">
            <a:prstTxWarp prst="textNoShape">
              <a:avLst/>
            </a:prstTxWarp>
          </a:bodyPr>
          <a:lstStyle>
            <a:lvl1pPr algn="r">
              <a:defRPr sz="1200">
                <a:latin typeface="Arial" charset="0"/>
              </a:defRPr>
            </a:lvl1pPr>
          </a:lstStyle>
          <a:p>
            <a:pPr>
              <a:defRPr/>
            </a:pPr>
            <a:endParaRPr lang="de-DE"/>
          </a:p>
        </p:txBody>
      </p:sp>
      <p:sp>
        <p:nvSpPr>
          <p:cNvPr id="6148" name="Rectangle 4"/>
          <p:cNvSpPr>
            <a:spLocks noGrp="1" noChangeArrowheads="1"/>
          </p:cNvSpPr>
          <p:nvPr>
            <p:ph type="ftr" sz="quarter" idx="2"/>
          </p:nvPr>
        </p:nvSpPr>
        <p:spPr bwMode="auto">
          <a:xfrm>
            <a:off x="0" y="9496014"/>
            <a:ext cx="2975988" cy="500463"/>
          </a:xfrm>
          <a:prstGeom prst="rect">
            <a:avLst/>
          </a:prstGeom>
          <a:noFill/>
          <a:ln w="9525">
            <a:noFill/>
            <a:miter lim="800000"/>
            <a:headEnd/>
            <a:tailEnd/>
          </a:ln>
          <a:effectLst/>
        </p:spPr>
        <p:txBody>
          <a:bodyPr vert="horz" wrap="square" lIns="92501" tIns="46250" rIns="92501" bIns="46250" numCol="1" anchor="b" anchorCtr="0" compatLnSpc="1">
            <a:prstTxWarp prst="textNoShape">
              <a:avLst/>
            </a:prstTxWarp>
          </a:bodyPr>
          <a:lstStyle>
            <a:lvl1pPr>
              <a:defRPr sz="1200">
                <a:latin typeface="Arial" charset="0"/>
              </a:defRPr>
            </a:lvl1pPr>
          </a:lstStyle>
          <a:p>
            <a:pPr>
              <a:defRPr/>
            </a:pPr>
            <a:r>
              <a:rPr lang="de-DE"/>
              <a:t>(c) IGF Institut für Grundlagenforschung, www.igf.at</a:t>
            </a:r>
          </a:p>
        </p:txBody>
      </p:sp>
      <p:sp>
        <p:nvSpPr>
          <p:cNvPr id="6149" name="Rectangle 5"/>
          <p:cNvSpPr>
            <a:spLocks noGrp="1" noChangeArrowheads="1"/>
          </p:cNvSpPr>
          <p:nvPr>
            <p:ph type="sldNum" sz="quarter" idx="3"/>
          </p:nvPr>
        </p:nvSpPr>
        <p:spPr bwMode="auto">
          <a:xfrm>
            <a:off x="3888347" y="9496014"/>
            <a:ext cx="2975988" cy="500463"/>
          </a:xfrm>
          <a:prstGeom prst="rect">
            <a:avLst/>
          </a:prstGeom>
          <a:noFill/>
          <a:ln w="9525">
            <a:noFill/>
            <a:miter lim="800000"/>
            <a:headEnd/>
            <a:tailEnd/>
          </a:ln>
          <a:effectLst/>
        </p:spPr>
        <p:txBody>
          <a:bodyPr vert="horz" wrap="square" lIns="92501" tIns="46250" rIns="92501" bIns="46250" numCol="1" anchor="b" anchorCtr="0" compatLnSpc="1">
            <a:prstTxWarp prst="textNoShape">
              <a:avLst/>
            </a:prstTxWarp>
          </a:bodyPr>
          <a:lstStyle>
            <a:lvl1pPr algn="r">
              <a:defRPr sz="1200"/>
            </a:lvl1pPr>
          </a:lstStyle>
          <a:p>
            <a:fld id="{AE0040E8-628D-4DEC-BF74-3F3988D94976}" type="slidenum">
              <a:rPr lang="de-DE"/>
              <a:pPr/>
              <a:t>‹Nr.›</a:t>
            </a:fld>
            <a:endParaRPr lang="de-DE"/>
          </a:p>
        </p:txBody>
      </p:sp>
    </p:spTree>
    <p:extLst>
      <p:ext uri="{BB962C8B-B14F-4D97-AF65-F5344CB8AC3E}">
        <p14:creationId xmlns:p14="http://schemas.microsoft.com/office/powerpoint/2010/main" val="48665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5988" cy="500464"/>
          </a:xfrm>
          <a:prstGeom prst="rect">
            <a:avLst/>
          </a:prstGeom>
          <a:noFill/>
          <a:ln w="9525">
            <a:noFill/>
            <a:miter lim="800000"/>
            <a:headEnd/>
            <a:tailEnd/>
          </a:ln>
          <a:effectLst/>
        </p:spPr>
        <p:txBody>
          <a:bodyPr vert="horz" wrap="square" lIns="92501" tIns="46250" rIns="92501" bIns="46250" numCol="1" anchor="t" anchorCtr="0" compatLnSpc="1">
            <a:prstTxWarp prst="textNoShape">
              <a:avLst/>
            </a:prstTxWarp>
          </a:bodyPr>
          <a:lstStyle>
            <a:lvl1pPr>
              <a:defRPr sz="1200">
                <a:latin typeface="Arial" charset="0"/>
              </a:defRPr>
            </a:lvl1pPr>
          </a:lstStyle>
          <a:p>
            <a:pPr>
              <a:defRPr/>
            </a:pPr>
            <a:endParaRPr lang="de-DE"/>
          </a:p>
        </p:txBody>
      </p:sp>
      <p:sp>
        <p:nvSpPr>
          <p:cNvPr id="5123" name="Rectangle 3"/>
          <p:cNvSpPr>
            <a:spLocks noGrp="1" noChangeArrowheads="1"/>
          </p:cNvSpPr>
          <p:nvPr>
            <p:ph type="dt" idx="1"/>
          </p:nvPr>
        </p:nvSpPr>
        <p:spPr bwMode="auto">
          <a:xfrm>
            <a:off x="3888347" y="0"/>
            <a:ext cx="2975988" cy="500464"/>
          </a:xfrm>
          <a:prstGeom prst="rect">
            <a:avLst/>
          </a:prstGeom>
          <a:noFill/>
          <a:ln w="9525">
            <a:noFill/>
            <a:miter lim="800000"/>
            <a:headEnd/>
            <a:tailEnd/>
          </a:ln>
          <a:effectLst/>
        </p:spPr>
        <p:txBody>
          <a:bodyPr vert="horz" wrap="square" lIns="92501" tIns="46250" rIns="92501" bIns="46250" numCol="1" anchor="t" anchorCtr="0" compatLnSpc="1">
            <a:prstTxWarp prst="textNoShape">
              <a:avLst/>
            </a:prstTxWarp>
          </a:bodyPr>
          <a:lstStyle>
            <a:lvl1pPr algn="r">
              <a:defRPr sz="1200">
                <a:latin typeface="Arial" charset="0"/>
              </a:defRPr>
            </a:lvl1pPr>
          </a:lstStyle>
          <a:p>
            <a:pPr>
              <a:defRPr/>
            </a:pPr>
            <a:endParaRPr lang="de-DE"/>
          </a:p>
        </p:txBody>
      </p:sp>
      <p:sp>
        <p:nvSpPr>
          <p:cNvPr id="43012" name="Rectangle 4"/>
          <p:cNvSpPr>
            <a:spLocks noGrp="1" noRot="1" noChangeAspect="1" noChangeArrowheads="1" noTextEdit="1"/>
          </p:cNvSpPr>
          <p:nvPr>
            <p:ph type="sldImg" idx="2"/>
          </p:nvPr>
        </p:nvSpPr>
        <p:spPr bwMode="auto">
          <a:xfrm>
            <a:off x="931863" y="747713"/>
            <a:ext cx="5002212" cy="3752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6274" y="4750406"/>
            <a:ext cx="5493392" cy="4499373"/>
          </a:xfrm>
          <a:prstGeom prst="rect">
            <a:avLst/>
          </a:prstGeom>
          <a:noFill/>
          <a:ln w="9525">
            <a:noFill/>
            <a:miter lim="800000"/>
            <a:headEnd/>
            <a:tailEnd/>
          </a:ln>
          <a:effectLst/>
        </p:spPr>
        <p:txBody>
          <a:bodyPr vert="horz" wrap="square" lIns="92501" tIns="46250" rIns="92501" bIns="4625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5126" name="Rectangle 6"/>
          <p:cNvSpPr>
            <a:spLocks noGrp="1" noChangeArrowheads="1"/>
          </p:cNvSpPr>
          <p:nvPr>
            <p:ph type="ftr" sz="quarter" idx="4"/>
          </p:nvPr>
        </p:nvSpPr>
        <p:spPr bwMode="auto">
          <a:xfrm>
            <a:off x="0" y="9496014"/>
            <a:ext cx="2975988" cy="500463"/>
          </a:xfrm>
          <a:prstGeom prst="rect">
            <a:avLst/>
          </a:prstGeom>
          <a:noFill/>
          <a:ln w="9525">
            <a:noFill/>
            <a:miter lim="800000"/>
            <a:headEnd/>
            <a:tailEnd/>
          </a:ln>
          <a:effectLst/>
        </p:spPr>
        <p:txBody>
          <a:bodyPr vert="horz" wrap="square" lIns="92501" tIns="46250" rIns="92501" bIns="46250" numCol="1" anchor="b" anchorCtr="0" compatLnSpc="1">
            <a:prstTxWarp prst="textNoShape">
              <a:avLst/>
            </a:prstTxWarp>
          </a:bodyPr>
          <a:lstStyle>
            <a:lvl1pPr>
              <a:defRPr sz="1200">
                <a:latin typeface="Arial" charset="0"/>
              </a:defRPr>
            </a:lvl1pPr>
          </a:lstStyle>
          <a:p>
            <a:pPr>
              <a:defRPr/>
            </a:pPr>
            <a:r>
              <a:rPr lang="de-DE"/>
              <a:t>(c) IGF Institut für Grundlagenforschung, www.igf.at</a:t>
            </a:r>
          </a:p>
        </p:txBody>
      </p:sp>
      <p:sp>
        <p:nvSpPr>
          <p:cNvPr id="5127" name="Rectangle 7"/>
          <p:cNvSpPr>
            <a:spLocks noGrp="1" noChangeArrowheads="1"/>
          </p:cNvSpPr>
          <p:nvPr>
            <p:ph type="sldNum" sz="quarter" idx="5"/>
          </p:nvPr>
        </p:nvSpPr>
        <p:spPr bwMode="auto">
          <a:xfrm>
            <a:off x="3888347" y="9496014"/>
            <a:ext cx="2975988" cy="500463"/>
          </a:xfrm>
          <a:prstGeom prst="rect">
            <a:avLst/>
          </a:prstGeom>
          <a:noFill/>
          <a:ln w="9525">
            <a:noFill/>
            <a:miter lim="800000"/>
            <a:headEnd/>
            <a:tailEnd/>
          </a:ln>
          <a:effectLst/>
        </p:spPr>
        <p:txBody>
          <a:bodyPr vert="horz" wrap="square" lIns="92501" tIns="46250" rIns="92501" bIns="46250" numCol="1" anchor="b" anchorCtr="0" compatLnSpc="1">
            <a:prstTxWarp prst="textNoShape">
              <a:avLst/>
            </a:prstTxWarp>
          </a:bodyPr>
          <a:lstStyle>
            <a:lvl1pPr algn="r">
              <a:defRPr sz="1200"/>
            </a:lvl1pPr>
          </a:lstStyle>
          <a:p>
            <a:fld id="{C5EEC2A5-A1FD-43B6-B920-095CF8744A4D}" type="slidenum">
              <a:rPr lang="de-DE"/>
              <a:pPr/>
              <a:t>‹Nr.›</a:t>
            </a:fld>
            <a:endParaRPr lang="de-DE"/>
          </a:p>
        </p:txBody>
      </p:sp>
    </p:spTree>
    <p:extLst>
      <p:ext uri="{BB962C8B-B14F-4D97-AF65-F5344CB8AC3E}">
        <p14:creationId xmlns:p14="http://schemas.microsoft.com/office/powerpoint/2010/main" val="248635901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10" descr="backgroundp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32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IGF_logo_text_ohn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79400"/>
            <a:ext cx="1981200" cy="862013"/>
          </a:xfrm>
          <a:prstGeom prst="rect">
            <a:avLst/>
          </a:prstGeom>
          <a:noFill/>
          <a:extLst>
            <a:ext uri="{909E8E84-426E-40DD-AFC4-6F175D3DCCD1}">
              <a14:hiddenFill xmlns:a14="http://schemas.microsoft.com/office/drawing/2010/main">
                <a:solidFill>
                  <a:srgbClr val="FFFFFF"/>
                </a:solidFill>
              </a14:hiddenFill>
            </a:ext>
          </a:extLst>
        </p:spPr>
      </p:pic>
      <p:sp>
        <p:nvSpPr>
          <p:cNvPr id="11266" name="Rectangle 2"/>
          <p:cNvSpPr>
            <a:spLocks noGrp="1" noChangeArrowheads="1"/>
          </p:cNvSpPr>
          <p:nvPr>
            <p:ph type="ctrTitle"/>
          </p:nvPr>
        </p:nvSpPr>
        <p:spPr>
          <a:xfrm>
            <a:off x="3851275" y="188913"/>
            <a:ext cx="4968875" cy="1614487"/>
          </a:xfrm>
        </p:spPr>
        <p:txBody>
          <a:bodyPr/>
          <a:lstStyle>
            <a:lvl1pPr>
              <a:defRPr sz="2600"/>
            </a:lvl1pPr>
          </a:lstStyle>
          <a:p>
            <a:r>
              <a:rPr lang="de-DE"/>
              <a:t>Titelmasterformat durch Klicken bearbeiten</a:t>
            </a:r>
          </a:p>
        </p:txBody>
      </p:sp>
      <p:sp>
        <p:nvSpPr>
          <p:cNvPr id="11267" name="Rectangle 3"/>
          <p:cNvSpPr>
            <a:spLocks noGrp="1" noChangeArrowheads="1"/>
          </p:cNvSpPr>
          <p:nvPr>
            <p:ph type="subTitle" idx="1"/>
          </p:nvPr>
        </p:nvSpPr>
        <p:spPr>
          <a:xfrm>
            <a:off x="1368425" y="3824288"/>
            <a:ext cx="6400800" cy="1333500"/>
          </a:xfrm>
        </p:spPr>
        <p:txBody>
          <a:bodyPr/>
          <a:lstStyle>
            <a:lvl1pPr marL="0" indent="0" algn="ctr">
              <a:buFont typeface="Wingdings 2" pitchFamily="18" charset="2"/>
              <a:buNone/>
              <a:defRPr sz="2200"/>
            </a:lvl1pPr>
          </a:lstStyle>
          <a:p>
            <a:r>
              <a:rPr lang="de-DE"/>
              <a:t>Formatvorlage des Untertitelmasters durch Klicken bearbeiten. </a:t>
            </a:r>
          </a:p>
          <a:p>
            <a:r>
              <a:rPr lang="de-AT"/>
              <a:t>Namen 12 Pkt. mager und </a:t>
            </a:r>
            <a:endParaRPr lang="de-DE"/>
          </a:p>
          <a:p>
            <a:r>
              <a:rPr lang="de-AT"/>
              <a:t>Datum 12 Pkt mager</a:t>
            </a:r>
            <a:endParaRPr lang="de-DE"/>
          </a:p>
        </p:txBody>
      </p:sp>
    </p:spTree>
    <p:extLst>
      <p:ext uri="{BB962C8B-B14F-4D97-AF65-F5344CB8AC3E}">
        <p14:creationId xmlns:p14="http://schemas.microsoft.com/office/powerpoint/2010/main" val="22278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r>
              <a:rPr lang="de-DE"/>
              <a:t>-</a:t>
            </a:r>
            <a:fld id="{84DB1011-6078-4C4E-AD96-A868C53959D3}" type="slidenum">
              <a:rPr lang="de-DE"/>
              <a:pPr/>
              <a:t>‹Nr.›</a:t>
            </a:fld>
            <a:r>
              <a:rPr lang="de-DE"/>
              <a:t>-</a:t>
            </a:r>
          </a:p>
        </p:txBody>
      </p:sp>
    </p:spTree>
    <p:extLst>
      <p:ext uri="{BB962C8B-B14F-4D97-AF65-F5344CB8AC3E}">
        <p14:creationId xmlns:p14="http://schemas.microsoft.com/office/powerpoint/2010/main" val="49145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05613" y="274638"/>
            <a:ext cx="2195512" cy="60245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15900" y="274638"/>
            <a:ext cx="6437313" cy="60245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r>
              <a:rPr lang="de-DE"/>
              <a:t>-</a:t>
            </a:r>
            <a:fld id="{002F8930-37F3-46D0-9795-41449B57AD67}" type="slidenum">
              <a:rPr lang="de-DE"/>
              <a:pPr/>
              <a:t>‹Nr.›</a:t>
            </a:fld>
            <a:r>
              <a:rPr lang="de-DE"/>
              <a:t>-</a:t>
            </a:r>
          </a:p>
        </p:txBody>
      </p:sp>
    </p:spTree>
    <p:extLst>
      <p:ext uri="{BB962C8B-B14F-4D97-AF65-F5344CB8AC3E}">
        <p14:creationId xmlns:p14="http://schemas.microsoft.com/office/powerpoint/2010/main" val="1688606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3167063" y="274638"/>
            <a:ext cx="5834062"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215900" y="1773238"/>
            <a:ext cx="8712200" cy="4525962"/>
          </a:xfrm>
        </p:spPr>
        <p:txBody>
          <a:bodyPr/>
          <a:lstStyle/>
          <a:p>
            <a:pPr lvl="0"/>
            <a:endParaRPr lang="de-DE" noProof="0"/>
          </a:p>
        </p:txBody>
      </p:sp>
      <p:sp>
        <p:nvSpPr>
          <p:cNvPr id="4" name="Rectangle 6"/>
          <p:cNvSpPr>
            <a:spLocks noGrp="1" noChangeArrowheads="1"/>
          </p:cNvSpPr>
          <p:nvPr>
            <p:ph type="sldNum" sz="quarter" idx="10"/>
          </p:nvPr>
        </p:nvSpPr>
        <p:spPr>
          <a:ln/>
        </p:spPr>
        <p:txBody>
          <a:bodyPr/>
          <a:lstStyle>
            <a:lvl1pPr>
              <a:defRPr/>
            </a:lvl1pPr>
          </a:lstStyle>
          <a:p>
            <a:r>
              <a:rPr lang="de-DE"/>
              <a:t>-</a:t>
            </a:r>
            <a:fld id="{A07ACADD-2D29-4D58-9305-EAA020E95A2C}" type="slidenum">
              <a:rPr lang="de-DE"/>
              <a:pPr/>
              <a:t>‹Nr.›</a:t>
            </a:fld>
            <a:r>
              <a:rPr lang="de-DE"/>
              <a:t>-</a:t>
            </a:r>
          </a:p>
        </p:txBody>
      </p:sp>
    </p:spTree>
    <p:extLst>
      <p:ext uri="{BB962C8B-B14F-4D97-AF65-F5344CB8AC3E}">
        <p14:creationId xmlns:p14="http://schemas.microsoft.com/office/powerpoint/2010/main" val="322423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r>
              <a:rPr lang="de-DE"/>
              <a:t>-</a:t>
            </a:r>
            <a:fld id="{30914EC7-B106-4807-A194-C2EAA22903BE}" type="slidenum">
              <a:rPr lang="de-DE"/>
              <a:pPr/>
              <a:t>‹Nr.›</a:t>
            </a:fld>
            <a:r>
              <a:rPr lang="de-DE"/>
              <a:t>-</a:t>
            </a:r>
          </a:p>
        </p:txBody>
      </p:sp>
    </p:spTree>
    <p:extLst>
      <p:ext uri="{BB962C8B-B14F-4D97-AF65-F5344CB8AC3E}">
        <p14:creationId xmlns:p14="http://schemas.microsoft.com/office/powerpoint/2010/main" val="4102314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6"/>
          <p:cNvSpPr>
            <a:spLocks noGrp="1" noChangeArrowheads="1"/>
          </p:cNvSpPr>
          <p:nvPr>
            <p:ph type="sldNum" sz="quarter" idx="10"/>
          </p:nvPr>
        </p:nvSpPr>
        <p:spPr>
          <a:ln/>
        </p:spPr>
        <p:txBody>
          <a:bodyPr/>
          <a:lstStyle>
            <a:lvl1pPr>
              <a:defRPr/>
            </a:lvl1pPr>
          </a:lstStyle>
          <a:p>
            <a:r>
              <a:rPr lang="de-DE"/>
              <a:t>-</a:t>
            </a:r>
            <a:fld id="{3CEBC7DC-62FE-4507-B3AA-814E3C00B880}" type="slidenum">
              <a:rPr lang="de-DE"/>
              <a:pPr/>
              <a:t>‹Nr.›</a:t>
            </a:fld>
            <a:r>
              <a:rPr lang="de-DE"/>
              <a:t>-</a:t>
            </a:r>
          </a:p>
        </p:txBody>
      </p:sp>
    </p:spTree>
    <p:extLst>
      <p:ext uri="{BB962C8B-B14F-4D97-AF65-F5344CB8AC3E}">
        <p14:creationId xmlns:p14="http://schemas.microsoft.com/office/powerpoint/2010/main" val="102424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15900" y="1773238"/>
            <a:ext cx="42799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73238"/>
            <a:ext cx="42799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r>
              <a:rPr lang="de-DE"/>
              <a:t>-</a:t>
            </a:r>
            <a:fld id="{81045983-D2E7-4013-89F3-A1159707F425}" type="slidenum">
              <a:rPr lang="de-DE"/>
              <a:pPr/>
              <a:t>‹Nr.›</a:t>
            </a:fld>
            <a:r>
              <a:rPr lang="de-DE"/>
              <a:t>-</a:t>
            </a:r>
          </a:p>
        </p:txBody>
      </p:sp>
    </p:spTree>
    <p:extLst>
      <p:ext uri="{BB962C8B-B14F-4D97-AF65-F5344CB8AC3E}">
        <p14:creationId xmlns:p14="http://schemas.microsoft.com/office/powerpoint/2010/main" val="318155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r>
              <a:rPr lang="de-DE"/>
              <a:t>-</a:t>
            </a:r>
            <a:fld id="{EB015037-718C-4FC1-985A-CD4ADC7EA1D2}" type="slidenum">
              <a:rPr lang="de-DE"/>
              <a:pPr/>
              <a:t>‹Nr.›</a:t>
            </a:fld>
            <a:r>
              <a:rPr lang="de-DE"/>
              <a:t>-</a:t>
            </a:r>
          </a:p>
        </p:txBody>
      </p:sp>
    </p:spTree>
    <p:extLst>
      <p:ext uri="{BB962C8B-B14F-4D97-AF65-F5344CB8AC3E}">
        <p14:creationId xmlns:p14="http://schemas.microsoft.com/office/powerpoint/2010/main" val="374165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r>
              <a:rPr lang="de-DE"/>
              <a:t>-</a:t>
            </a:r>
            <a:fld id="{DBDC6245-5653-4E80-9027-DFB53D86F1F1}" type="slidenum">
              <a:rPr lang="de-DE"/>
              <a:pPr/>
              <a:t>‹Nr.›</a:t>
            </a:fld>
            <a:r>
              <a:rPr lang="de-DE"/>
              <a:t>-</a:t>
            </a:r>
          </a:p>
        </p:txBody>
      </p:sp>
    </p:spTree>
    <p:extLst>
      <p:ext uri="{BB962C8B-B14F-4D97-AF65-F5344CB8AC3E}">
        <p14:creationId xmlns:p14="http://schemas.microsoft.com/office/powerpoint/2010/main" val="365122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r>
              <a:rPr lang="de-DE"/>
              <a:t>-</a:t>
            </a:r>
            <a:fld id="{B104D0AC-EC3F-4FAD-AB4A-C9CB24E3E772}" type="slidenum">
              <a:rPr lang="de-DE"/>
              <a:pPr/>
              <a:t>‹Nr.›</a:t>
            </a:fld>
            <a:r>
              <a:rPr lang="de-DE"/>
              <a:t>-</a:t>
            </a:r>
          </a:p>
        </p:txBody>
      </p:sp>
    </p:spTree>
    <p:extLst>
      <p:ext uri="{BB962C8B-B14F-4D97-AF65-F5344CB8AC3E}">
        <p14:creationId xmlns:p14="http://schemas.microsoft.com/office/powerpoint/2010/main" val="2565998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sldNum" sz="quarter" idx="10"/>
          </p:nvPr>
        </p:nvSpPr>
        <p:spPr>
          <a:ln/>
        </p:spPr>
        <p:txBody>
          <a:bodyPr/>
          <a:lstStyle>
            <a:lvl1pPr>
              <a:defRPr/>
            </a:lvl1pPr>
          </a:lstStyle>
          <a:p>
            <a:r>
              <a:rPr lang="de-DE"/>
              <a:t>-</a:t>
            </a:r>
            <a:fld id="{08DFB921-D539-45E6-8250-AFDB74EE0771}" type="slidenum">
              <a:rPr lang="de-DE"/>
              <a:pPr/>
              <a:t>‹Nr.›</a:t>
            </a:fld>
            <a:r>
              <a:rPr lang="de-DE"/>
              <a:t>-</a:t>
            </a:r>
          </a:p>
        </p:txBody>
      </p:sp>
    </p:spTree>
    <p:extLst>
      <p:ext uri="{BB962C8B-B14F-4D97-AF65-F5344CB8AC3E}">
        <p14:creationId xmlns:p14="http://schemas.microsoft.com/office/powerpoint/2010/main" val="192007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sldNum" sz="quarter" idx="10"/>
          </p:nvPr>
        </p:nvSpPr>
        <p:spPr>
          <a:ln/>
        </p:spPr>
        <p:txBody>
          <a:bodyPr/>
          <a:lstStyle>
            <a:lvl1pPr>
              <a:defRPr/>
            </a:lvl1pPr>
          </a:lstStyle>
          <a:p>
            <a:r>
              <a:rPr lang="de-DE"/>
              <a:t>-</a:t>
            </a:r>
            <a:fld id="{205D3128-3428-4035-9DE0-AB2E9F8F8A31}" type="slidenum">
              <a:rPr lang="de-DE"/>
              <a:pPr/>
              <a:t>‹Nr.›</a:t>
            </a:fld>
            <a:r>
              <a:rPr lang="de-DE"/>
              <a:t>-</a:t>
            </a:r>
          </a:p>
        </p:txBody>
      </p:sp>
    </p:spTree>
    <p:extLst>
      <p:ext uri="{BB962C8B-B14F-4D97-AF65-F5344CB8AC3E}">
        <p14:creationId xmlns:p14="http://schemas.microsoft.com/office/powerpoint/2010/main" val="51719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7019925" y="65166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badi MT Condensed" pitchFamily="34" charset="0"/>
              </a:defRPr>
            </a:lvl1pPr>
          </a:lstStyle>
          <a:p>
            <a:r>
              <a:rPr lang="de-DE"/>
              <a:t>-</a:t>
            </a:r>
            <a:fld id="{FB4A590C-746D-4F63-B22D-D457F732E845}" type="slidenum">
              <a:rPr lang="de-DE"/>
              <a:pPr/>
              <a:t>‹Nr.›</a:t>
            </a:fld>
            <a:r>
              <a:rPr lang="de-DE"/>
              <a:t>-</a:t>
            </a:r>
          </a:p>
        </p:txBody>
      </p:sp>
      <p:sp>
        <p:nvSpPr>
          <p:cNvPr id="1028" name="Rectangle 2"/>
          <p:cNvSpPr>
            <a:spLocks noGrp="1" noChangeArrowheads="1"/>
          </p:cNvSpPr>
          <p:nvPr>
            <p:ph type="title"/>
          </p:nvPr>
        </p:nvSpPr>
        <p:spPr bwMode="auto">
          <a:xfrm>
            <a:off x="3167063" y="274638"/>
            <a:ext cx="58340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9" name="Rectangle 3"/>
          <p:cNvSpPr>
            <a:spLocks noGrp="1" noChangeArrowheads="1"/>
          </p:cNvSpPr>
          <p:nvPr>
            <p:ph type="body" idx="1"/>
          </p:nvPr>
        </p:nvSpPr>
        <p:spPr bwMode="auto">
          <a:xfrm>
            <a:off x="215900" y="1773238"/>
            <a:ext cx="87122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 Zweite Ebene</a:t>
            </a:r>
          </a:p>
          <a:p>
            <a:pPr lvl="2"/>
            <a:r>
              <a:rPr lang="de-DE" smtClean="0"/>
              <a:t>Dritte Ebene</a:t>
            </a:r>
          </a:p>
          <a:p>
            <a:pPr lvl="3"/>
            <a:r>
              <a:rPr lang="de-DE" smtClean="0"/>
              <a:t>Vierte Ebene</a:t>
            </a:r>
          </a:p>
          <a:p>
            <a:pPr lvl="4"/>
            <a:r>
              <a:rPr lang="de-DE" smtClean="0"/>
              <a:t>Fünfte Ebene</a:t>
            </a:r>
          </a:p>
        </p:txBody>
      </p:sp>
      <p:pic>
        <p:nvPicPr>
          <p:cNvPr id="1031"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8600" y="6400800"/>
            <a:ext cx="5334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hteck 6"/>
          <p:cNvSpPr/>
          <p:nvPr userDrawn="1"/>
        </p:nvSpPr>
        <p:spPr>
          <a:xfrm>
            <a:off x="0" y="1438363"/>
            <a:ext cx="9153525" cy="148486"/>
          </a:xfrm>
          <a:prstGeom prst="rect">
            <a:avLst/>
          </a:prstGeom>
          <a:solidFill>
            <a:srgbClr val="92B5D5">
              <a:alpha val="7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 bg1="lt1" tx1="dk1" bg2="lt2" tx2="dk2" accent1="accent1" accent2="accent2" accent3="accent3" accent4="accent4" accent5="accent5" accent6="accent6" hlink="hlink" folHlink="folHlink"/>
  <p:sldLayoutIdLst>
    <p:sldLayoutId id="2147483710"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badi MT Condensed" pitchFamily="34" charset="0"/>
        </a:defRPr>
      </a:lvl2pPr>
      <a:lvl3pPr algn="l" rtl="0" eaLnBrk="0" fontAlgn="base" hangingPunct="0">
        <a:spcBef>
          <a:spcPct val="0"/>
        </a:spcBef>
        <a:spcAft>
          <a:spcPct val="0"/>
        </a:spcAft>
        <a:defRPr sz="3000" b="1">
          <a:solidFill>
            <a:schemeClr val="tx1"/>
          </a:solidFill>
          <a:latin typeface="Abadi MT Condensed" pitchFamily="34" charset="0"/>
        </a:defRPr>
      </a:lvl3pPr>
      <a:lvl4pPr algn="l" rtl="0" eaLnBrk="0" fontAlgn="base" hangingPunct="0">
        <a:spcBef>
          <a:spcPct val="0"/>
        </a:spcBef>
        <a:spcAft>
          <a:spcPct val="0"/>
        </a:spcAft>
        <a:defRPr sz="3000" b="1">
          <a:solidFill>
            <a:schemeClr val="tx1"/>
          </a:solidFill>
          <a:latin typeface="Abadi MT Condensed" pitchFamily="34" charset="0"/>
        </a:defRPr>
      </a:lvl4pPr>
      <a:lvl5pPr algn="l" rtl="0" eaLnBrk="0" fontAlgn="base" hangingPunct="0">
        <a:spcBef>
          <a:spcPct val="0"/>
        </a:spcBef>
        <a:spcAft>
          <a:spcPct val="0"/>
        </a:spcAft>
        <a:defRPr sz="3000" b="1">
          <a:solidFill>
            <a:schemeClr val="tx1"/>
          </a:solidFill>
          <a:latin typeface="Abadi MT Condensed" pitchFamily="34" charset="0"/>
        </a:defRPr>
      </a:lvl5pPr>
      <a:lvl6pPr marL="457200" algn="l" rtl="0" fontAlgn="base">
        <a:spcBef>
          <a:spcPct val="0"/>
        </a:spcBef>
        <a:spcAft>
          <a:spcPct val="0"/>
        </a:spcAft>
        <a:defRPr sz="3000" b="1">
          <a:solidFill>
            <a:schemeClr val="tx1"/>
          </a:solidFill>
          <a:latin typeface="Abadi MT Condensed" pitchFamily="34" charset="0"/>
        </a:defRPr>
      </a:lvl6pPr>
      <a:lvl7pPr marL="914400" algn="l" rtl="0" fontAlgn="base">
        <a:spcBef>
          <a:spcPct val="0"/>
        </a:spcBef>
        <a:spcAft>
          <a:spcPct val="0"/>
        </a:spcAft>
        <a:defRPr sz="3000" b="1">
          <a:solidFill>
            <a:schemeClr val="tx1"/>
          </a:solidFill>
          <a:latin typeface="Abadi MT Condensed" pitchFamily="34" charset="0"/>
        </a:defRPr>
      </a:lvl7pPr>
      <a:lvl8pPr marL="1371600" algn="l" rtl="0" fontAlgn="base">
        <a:spcBef>
          <a:spcPct val="0"/>
        </a:spcBef>
        <a:spcAft>
          <a:spcPct val="0"/>
        </a:spcAft>
        <a:defRPr sz="3000" b="1">
          <a:solidFill>
            <a:schemeClr val="tx1"/>
          </a:solidFill>
          <a:latin typeface="Abadi MT Condensed" pitchFamily="34" charset="0"/>
        </a:defRPr>
      </a:lvl8pPr>
      <a:lvl9pPr marL="1828800" algn="l" rtl="0" fontAlgn="base">
        <a:spcBef>
          <a:spcPct val="0"/>
        </a:spcBef>
        <a:spcAft>
          <a:spcPct val="0"/>
        </a:spcAft>
        <a:defRPr sz="3000" b="1">
          <a:solidFill>
            <a:schemeClr val="tx1"/>
          </a:solidFill>
          <a:latin typeface="Abadi MT Condensed" pitchFamily="34" charset="0"/>
        </a:defRPr>
      </a:lvl9pPr>
    </p:titleStyle>
    <p:bodyStyle>
      <a:lvl1pPr marL="357188" indent="-357188" algn="l" rtl="0" eaLnBrk="0" fontAlgn="base" hangingPunct="0">
        <a:spcBef>
          <a:spcPct val="20000"/>
        </a:spcBef>
        <a:spcAft>
          <a:spcPct val="0"/>
        </a:spcAft>
        <a:buClr>
          <a:srgbClr val="CC0000"/>
        </a:buClr>
        <a:buFont typeface="Wingdings 2" panose="05020102010507070707" pitchFamily="18" charset="2"/>
        <a:buChar char=""/>
        <a:tabLst>
          <a:tab pos="792163" algn="l"/>
        </a:tabLst>
        <a:defRPr sz="2800" b="1">
          <a:solidFill>
            <a:schemeClr val="tx1"/>
          </a:solidFill>
          <a:latin typeface="+mn-lt"/>
          <a:ea typeface="+mn-ea"/>
          <a:cs typeface="+mn-cs"/>
        </a:defRPr>
      </a:lvl1pPr>
      <a:lvl2pPr marL="639763" indent="-280988" algn="l" rtl="0" eaLnBrk="0" fontAlgn="base" hangingPunct="0">
        <a:spcBef>
          <a:spcPct val="20000"/>
        </a:spcBef>
        <a:spcAft>
          <a:spcPct val="0"/>
        </a:spcAft>
        <a:buClr>
          <a:srgbClr val="FFAFAF"/>
        </a:buClr>
        <a:buSzPct val="80000"/>
        <a:buFont typeface="Wingdings 2" panose="05020102010507070707" pitchFamily="18" charset="2"/>
        <a:buChar char=""/>
        <a:tabLst>
          <a:tab pos="792163" algn="l"/>
        </a:tabLst>
        <a:defRPr sz="2600">
          <a:solidFill>
            <a:schemeClr val="tx1"/>
          </a:solidFill>
          <a:latin typeface="+mn-lt"/>
        </a:defRPr>
      </a:lvl2pPr>
      <a:lvl3pPr marL="944563" indent="-228600" algn="l" rtl="0" eaLnBrk="0" fontAlgn="base" hangingPunct="0">
        <a:spcBef>
          <a:spcPct val="20000"/>
        </a:spcBef>
        <a:spcAft>
          <a:spcPct val="0"/>
        </a:spcAft>
        <a:buChar char="•"/>
        <a:tabLst>
          <a:tab pos="792163" algn="l"/>
        </a:tabLst>
        <a:defRPr sz="2400">
          <a:solidFill>
            <a:schemeClr val="tx1"/>
          </a:solidFill>
          <a:latin typeface="+mn-lt"/>
        </a:defRPr>
      </a:lvl3pPr>
      <a:lvl4pPr marL="1250950" indent="-242888" algn="l" rtl="0" eaLnBrk="0" fontAlgn="base" hangingPunct="0">
        <a:spcBef>
          <a:spcPct val="20000"/>
        </a:spcBef>
        <a:spcAft>
          <a:spcPct val="0"/>
        </a:spcAft>
        <a:buChar char="–"/>
        <a:tabLst>
          <a:tab pos="792163" algn="l"/>
        </a:tabLst>
        <a:defRPr sz="2000">
          <a:solidFill>
            <a:schemeClr val="tx1"/>
          </a:solidFill>
          <a:latin typeface="+mn-lt"/>
        </a:defRPr>
      </a:lvl4pPr>
      <a:lvl5pPr marL="1590675" indent="-180975" algn="l" rtl="0" eaLnBrk="0" fontAlgn="base" hangingPunct="0">
        <a:spcBef>
          <a:spcPct val="20000"/>
        </a:spcBef>
        <a:spcAft>
          <a:spcPct val="0"/>
        </a:spcAft>
        <a:buChar char="»"/>
        <a:tabLst>
          <a:tab pos="792163" algn="l"/>
        </a:tabLst>
        <a:defRPr sz="2000">
          <a:solidFill>
            <a:schemeClr val="tx1"/>
          </a:solidFill>
          <a:latin typeface="+mn-lt"/>
        </a:defRPr>
      </a:lvl5pPr>
      <a:lvl6pPr marL="2047875" indent="-180975" algn="l" rtl="0" fontAlgn="base">
        <a:spcBef>
          <a:spcPct val="20000"/>
        </a:spcBef>
        <a:spcAft>
          <a:spcPct val="0"/>
        </a:spcAft>
        <a:buChar char="»"/>
        <a:tabLst>
          <a:tab pos="792163" algn="l"/>
        </a:tabLst>
        <a:defRPr sz="2000">
          <a:solidFill>
            <a:schemeClr val="tx1"/>
          </a:solidFill>
          <a:latin typeface="+mn-lt"/>
        </a:defRPr>
      </a:lvl6pPr>
      <a:lvl7pPr marL="2505075" indent="-180975" algn="l" rtl="0" fontAlgn="base">
        <a:spcBef>
          <a:spcPct val="20000"/>
        </a:spcBef>
        <a:spcAft>
          <a:spcPct val="0"/>
        </a:spcAft>
        <a:buChar char="»"/>
        <a:tabLst>
          <a:tab pos="792163" algn="l"/>
        </a:tabLst>
        <a:defRPr sz="2000">
          <a:solidFill>
            <a:schemeClr val="tx1"/>
          </a:solidFill>
          <a:latin typeface="+mn-lt"/>
        </a:defRPr>
      </a:lvl7pPr>
      <a:lvl8pPr marL="2962275" indent="-180975" algn="l" rtl="0" fontAlgn="base">
        <a:spcBef>
          <a:spcPct val="20000"/>
        </a:spcBef>
        <a:spcAft>
          <a:spcPct val="0"/>
        </a:spcAft>
        <a:buChar char="»"/>
        <a:tabLst>
          <a:tab pos="792163" algn="l"/>
        </a:tabLst>
        <a:defRPr sz="2000">
          <a:solidFill>
            <a:schemeClr val="tx1"/>
          </a:solidFill>
          <a:latin typeface="+mn-lt"/>
        </a:defRPr>
      </a:lvl8pPr>
      <a:lvl9pPr marL="3419475" indent="-180975" algn="l" rtl="0" fontAlgn="base">
        <a:spcBef>
          <a:spcPct val="20000"/>
        </a:spcBef>
        <a:spcAft>
          <a:spcPct val="0"/>
        </a:spcAft>
        <a:buChar char="»"/>
        <a:tabLst>
          <a:tab pos="792163" algn="l"/>
        </a:tabLst>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6"/>
          <p:cNvSpPr>
            <a:spLocks noChangeArrowheads="1"/>
          </p:cNvSpPr>
          <p:nvPr/>
        </p:nvSpPr>
        <p:spPr bwMode="auto">
          <a:xfrm>
            <a:off x="2943225" y="3009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AT"/>
          </a:p>
        </p:txBody>
      </p:sp>
      <p:sp>
        <p:nvSpPr>
          <p:cNvPr id="3077" name="Rectangle 7"/>
          <p:cNvSpPr>
            <a:spLocks noChangeArrowheads="1"/>
          </p:cNvSpPr>
          <p:nvPr/>
        </p:nvSpPr>
        <p:spPr bwMode="auto">
          <a:xfrm>
            <a:off x="3132138" y="295116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de-AT"/>
          </a:p>
        </p:txBody>
      </p:sp>
      <p:sp>
        <p:nvSpPr>
          <p:cNvPr id="11" name="Rectangle 9"/>
          <p:cNvSpPr>
            <a:spLocks noGrp="1" noChangeArrowheads="1"/>
          </p:cNvSpPr>
          <p:nvPr>
            <p:ph type="subTitle" idx="1"/>
          </p:nvPr>
        </p:nvSpPr>
        <p:spPr>
          <a:xfrm>
            <a:off x="683568" y="2096852"/>
            <a:ext cx="7848600" cy="3024336"/>
          </a:xfrm>
          <a:noFill/>
        </p:spPr>
        <p:txBody>
          <a:bodyPr/>
          <a:lstStyle/>
          <a:p>
            <a:pPr eaLnBrk="1" hangingPunct="1"/>
            <a:r>
              <a:rPr lang="de-AT" sz="2400" dirty="0" smtClean="0">
                <a:latin typeface="Arial" panose="020B0604020202020204" pitchFamily="34" charset="0"/>
              </a:rPr>
              <a:t>Jugend in Salzburg</a:t>
            </a:r>
          </a:p>
          <a:p>
            <a:pPr eaLnBrk="1" hangingPunct="1"/>
            <a:r>
              <a:rPr lang="de-DE" sz="1400" dirty="0" smtClean="0">
                <a:latin typeface="Arial" panose="020B0604020202020204" pitchFamily="34" charset="0"/>
                <a:cs typeface="Times New Roman" panose="02020603050405020304" pitchFamily="18" charset="0"/>
              </a:rPr>
              <a:t>„Generation Corona“</a:t>
            </a:r>
          </a:p>
          <a:p>
            <a:pPr eaLnBrk="1" hangingPunct="1"/>
            <a:r>
              <a:rPr lang="de-DE" sz="1400" dirty="0" smtClean="0">
                <a:latin typeface="Arial" panose="020B0604020202020204" pitchFamily="34" charset="0"/>
                <a:cs typeface="Times New Roman" panose="02020603050405020304" pitchFamily="18" charset="0"/>
              </a:rPr>
              <a:t>Online-Erhebung in der Stadt Salzburg bei Jugendlichen/jungen Erwachsenen</a:t>
            </a:r>
            <a:endParaRPr lang="de-DE" sz="1400" dirty="0" smtClean="0">
              <a:latin typeface="Arial" panose="020B0604020202020204" pitchFamily="34" charset="0"/>
            </a:endParaRPr>
          </a:p>
          <a:p>
            <a:pPr eaLnBrk="1" hangingPunct="1"/>
            <a:endParaRPr lang="de-DE" sz="1600" dirty="0" smtClean="0">
              <a:latin typeface="Arial" panose="020B0604020202020204" pitchFamily="34" charset="0"/>
            </a:endParaRPr>
          </a:p>
          <a:p>
            <a:pPr eaLnBrk="1" hangingPunct="1"/>
            <a:endParaRPr lang="de-DE" sz="1600" dirty="0" smtClean="0">
              <a:latin typeface="Arial" panose="020B0604020202020204" pitchFamily="34" charset="0"/>
            </a:endParaRPr>
          </a:p>
          <a:p>
            <a:pPr eaLnBrk="1" hangingPunct="1"/>
            <a:r>
              <a:rPr lang="de-DE" sz="1200" b="0" dirty="0" smtClean="0">
                <a:latin typeface="Arial" panose="020B0604020202020204" pitchFamily="34" charset="0"/>
              </a:rPr>
              <a:t>Mag. Ernestine Berger</a:t>
            </a:r>
          </a:p>
          <a:p>
            <a:pPr eaLnBrk="1" hangingPunct="1"/>
            <a:endParaRPr lang="de-DE" sz="1500" b="0" dirty="0" smtClean="0">
              <a:latin typeface="Arial" panose="020B0604020202020204" pitchFamily="34" charset="0"/>
            </a:endParaRPr>
          </a:p>
          <a:p>
            <a:pPr eaLnBrk="1" hangingPunct="1"/>
            <a:endParaRPr lang="de-DE" sz="1500" b="0" dirty="0" smtClean="0">
              <a:latin typeface="Arial" panose="020B0604020202020204" pitchFamily="34" charset="0"/>
            </a:endParaRPr>
          </a:p>
          <a:p>
            <a:pPr eaLnBrk="1" hangingPunct="1"/>
            <a:r>
              <a:rPr lang="de-DE" sz="1100" b="0" dirty="0" smtClean="0">
                <a:latin typeface="Arial" panose="020B0604020202020204" pitchFamily="34" charset="0"/>
              </a:rPr>
              <a:t>15. April 2021</a:t>
            </a:r>
          </a:p>
          <a:p>
            <a:r>
              <a:rPr lang="de-DE" sz="1100" b="0" dirty="0" smtClean="0">
                <a:latin typeface="Arial" panose="020B0604020202020204" pitchFamily="34" charset="0"/>
              </a:rPr>
              <a:t>IGF-Institut für Grundlagenforschung – www.igf.at</a:t>
            </a:r>
            <a:endParaRPr lang="de-AT" sz="1100" b="0" dirty="0" smtClean="0">
              <a:latin typeface="Arial" panose="020B0604020202020204" pitchFamily="34" charset="0"/>
            </a:endParaRPr>
          </a:p>
        </p:txBody>
      </p:sp>
      <p:sp>
        <p:nvSpPr>
          <p:cNvPr id="5" name="AutoShape 6" descr="Logo des Nationalpark Hohe Tauern"/>
          <p:cNvSpPr>
            <a:spLocks noChangeAspect="1" noChangeArrowheads="1"/>
          </p:cNvSpPr>
          <p:nvPr/>
        </p:nvSpPr>
        <p:spPr bwMode="auto">
          <a:xfrm>
            <a:off x="3132138" y="964360"/>
            <a:ext cx="683778" cy="6837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436421"/>
            <a:ext cx="3441192" cy="6035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10</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geht es dir aktuell?“ </a:t>
            </a:r>
            <a:endParaRPr lang="de-AT" sz="1200" b="0" dirty="0" smtClean="0">
              <a:latin typeface="Arial" panose="020B0604020202020204" pitchFamily="34" charset="0"/>
            </a:endParaRPr>
          </a:p>
        </p:txBody>
      </p:sp>
      <p:sp>
        <p:nvSpPr>
          <p:cNvPr id="7" name="Textfeld 6"/>
          <p:cNvSpPr txBox="1"/>
          <p:nvPr/>
        </p:nvSpPr>
        <p:spPr>
          <a:xfrm>
            <a:off x="827584" y="6453336"/>
            <a:ext cx="1056700" cy="230832"/>
          </a:xfrm>
          <a:prstGeom prst="rect">
            <a:avLst/>
          </a:prstGeom>
          <a:noFill/>
        </p:spPr>
        <p:txBody>
          <a:bodyPr wrap="none" rtlCol="0">
            <a:spAutoFit/>
          </a:bodyPr>
          <a:lstStyle/>
          <a:p>
            <a:r>
              <a:rPr lang="de-AT" sz="900" dirty="0" smtClean="0"/>
              <a:t>Basis: 813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3108344104"/>
              </p:ext>
            </p:extLst>
          </p:nvPr>
        </p:nvGraphicFramePr>
        <p:xfrm>
          <a:off x="-360548" y="1700808"/>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801159292"/>
              </p:ext>
            </p:extLst>
          </p:nvPr>
        </p:nvGraphicFramePr>
        <p:xfrm>
          <a:off x="5142169" y="2564904"/>
          <a:ext cx="2807161" cy="1981944"/>
        </p:xfrm>
        <a:graphic>
          <a:graphicData uri="http://schemas.openxmlformats.org/drawingml/2006/table">
            <a:tbl>
              <a:tblPr firstRow="1" bandRow="1">
                <a:tableStyleId>{5C22544A-7EE6-4342-B048-85BDC9FD1C3A}</a:tableStyleId>
              </a:tblPr>
              <a:tblGrid>
                <a:gridCol w="1748668"/>
                <a:gridCol w="1058493"/>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gar nicht gut/nicht gut</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18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Männlich</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Weiblich</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feld 8"/>
          <p:cNvSpPr txBox="1"/>
          <p:nvPr/>
        </p:nvSpPr>
        <p:spPr>
          <a:xfrm>
            <a:off x="4960753" y="4833156"/>
            <a:ext cx="3371436" cy="369332"/>
          </a:xfrm>
          <a:prstGeom prst="rect">
            <a:avLst/>
          </a:prstGeom>
          <a:noFill/>
        </p:spPr>
        <p:txBody>
          <a:bodyPr wrap="none" rtlCol="0">
            <a:spAutoFit/>
          </a:bodyPr>
          <a:lstStyle/>
          <a:p>
            <a:pPr algn="ctr"/>
            <a:r>
              <a:rPr lang="de-AT" sz="900" dirty="0" smtClean="0"/>
              <a:t>Durchschnittliche Bewertung von 3,2 = „teils/teils“</a:t>
            </a:r>
          </a:p>
          <a:p>
            <a:pPr algn="ctr"/>
            <a:r>
              <a:rPr lang="de-AT" sz="900" dirty="0" smtClean="0"/>
              <a:t>(Basis: 5-stufige Bewertungsskala, 1=gar nicht gut, 5=sehr gut)</a:t>
            </a:r>
            <a:endParaRPr lang="de-AT" sz="900" dirty="0"/>
          </a:p>
        </p:txBody>
      </p:sp>
    </p:spTree>
    <p:extLst>
      <p:ext uri="{BB962C8B-B14F-4D97-AF65-F5344CB8AC3E}">
        <p14:creationId xmlns:p14="http://schemas.microsoft.com/office/powerpoint/2010/main" val="999789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11</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ist es dir vor Corona gegangen?“ </a:t>
            </a:r>
            <a:endParaRPr lang="de-AT" sz="1200" b="0" dirty="0" smtClean="0">
              <a:latin typeface="Arial" panose="020B0604020202020204" pitchFamily="34" charset="0"/>
            </a:endParaRPr>
          </a:p>
        </p:txBody>
      </p:sp>
      <p:sp>
        <p:nvSpPr>
          <p:cNvPr id="7" name="Textfeld 6"/>
          <p:cNvSpPr txBox="1"/>
          <p:nvPr/>
        </p:nvSpPr>
        <p:spPr>
          <a:xfrm>
            <a:off x="827584" y="6453336"/>
            <a:ext cx="1056700" cy="230832"/>
          </a:xfrm>
          <a:prstGeom prst="rect">
            <a:avLst/>
          </a:prstGeom>
          <a:noFill/>
        </p:spPr>
        <p:txBody>
          <a:bodyPr wrap="none" rtlCol="0">
            <a:spAutoFit/>
          </a:bodyPr>
          <a:lstStyle/>
          <a:p>
            <a:r>
              <a:rPr lang="de-AT" sz="900" dirty="0" smtClean="0"/>
              <a:t>Basis: 810 (in %)</a:t>
            </a:r>
            <a:endParaRPr lang="de-AT" sz="900" dirty="0"/>
          </a:p>
        </p:txBody>
      </p:sp>
      <p:sp>
        <p:nvSpPr>
          <p:cNvPr id="11" name="Textfeld 10"/>
          <p:cNvSpPr txBox="1"/>
          <p:nvPr/>
        </p:nvSpPr>
        <p:spPr>
          <a:xfrm>
            <a:off x="99821" y="1644373"/>
            <a:ext cx="4365298" cy="230832"/>
          </a:xfrm>
          <a:prstGeom prst="rect">
            <a:avLst/>
          </a:prstGeom>
          <a:noFill/>
        </p:spPr>
        <p:txBody>
          <a:bodyPr wrap="none" rtlCol="0">
            <a:spAutoFit/>
          </a:bodyPr>
          <a:lstStyle/>
          <a:p>
            <a:r>
              <a:rPr lang="de-AT" sz="900" dirty="0" smtClean="0"/>
              <a:t>Basis: Vergleich „sehr gut/gut“ gesamt VOR Corona und aktueller Gemütszustand</a:t>
            </a:r>
            <a:endParaRPr lang="de-AT" sz="900" dirty="0"/>
          </a:p>
        </p:txBody>
      </p:sp>
      <p:graphicFrame>
        <p:nvGraphicFramePr>
          <p:cNvPr id="8" name="Diagramm 7"/>
          <p:cNvGraphicFramePr/>
          <p:nvPr>
            <p:extLst>
              <p:ext uri="{D42A27DB-BD31-4B8C-83A1-F6EECF244321}">
                <p14:modId xmlns:p14="http://schemas.microsoft.com/office/powerpoint/2010/main" val="707790103"/>
              </p:ext>
            </p:extLst>
          </p:nvPr>
        </p:nvGraphicFramePr>
        <p:xfrm>
          <a:off x="971600" y="1916832"/>
          <a:ext cx="7056784" cy="37916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2682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12</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eingeschränkt fühlst du dich wegen der Corona-Pandemie?“ </a:t>
            </a:r>
            <a:endParaRPr lang="de-AT" sz="1200" b="0" dirty="0" smtClean="0">
              <a:latin typeface="Arial" panose="020B0604020202020204" pitchFamily="34" charset="0"/>
            </a:endParaRPr>
          </a:p>
        </p:txBody>
      </p:sp>
      <p:sp>
        <p:nvSpPr>
          <p:cNvPr id="7" name="Textfeld 6"/>
          <p:cNvSpPr txBox="1"/>
          <p:nvPr/>
        </p:nvSpPr>
        <p:spPr>
          <a:xfrm>
            <a:off x="827584" y="6453336"/>
            <a:ext cx="1056700" cy="230832"/>
          </a:xfrm>
          <a:prstGeom prst="rect">
            <a:avLst/>
          </a:prstGeom>
          <a:noFill/>
        </p:spPr>
        <p:txBody>
          <a:bodyPr wrap="none" rtlCol="0">
            <a:spAutoFit/>
          </a:bodyPr>
          <a:lstStyle/>
          <a:p>
            <a:r>
              <a:rPr lang="de-AT" sz="900" dirty="0" smtClean="0"/>
              <a:t>Basis: 803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3315487209"/>
              </p:ext>
            </p:extLst>
          </p:nvPr>
        </p:nvGraphicFramePr>
        <p:xfrm>
          <a:off x="-288540" y="1736812"/>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1774774714"/>
              </p:ext>
            </p:extLst>
          </p:nvPr>
        </p:nvGraphicFramePr>
        <p:xfrm>
          <a:off x="5295285" y="2610246"/>
          <a:ext cx="2807161" cy="1981944"/>
        </p:xfrm>
        <a:graphic>
          <a:graphicData uri="http://schemas.openxmlformats.org/drawingml/2006/table">
            <a:tbl>
              <a:tblPr firstRow="1" bandRow="1">
                <a:tableStyleId>{5C22544A-7EE6-4342-B048-85BDC9FD1C3A}</a:tableStyleId>
              </a:tblPr>
              <a:tblGrid>
                <a:gridCol w="1748668"/>
                <a:gridCol w="1058493"/>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sehr/eher schon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Männlich</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Weiblich</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feld 8"/>
          <p:cNvSpPr txBox="1"/>
          <p:nvPr/>
        </p:nvSpPr>
        <p:spPr>
          <a:xfrm>
            <a:off x="4874543" y="4844689"/>
            <a:ext cx="3768981" cy="369332"/>
          </a:xfrm>
          <a:prstGeom prst="rect">
            <a:avLst/>
          </a:prstGeom>
          <a:noFill/>
        </p:spPr>
        <p:txBody>
          <a:bodyPr wrap="none" rtlCol="0">
            <a:spAutoFit/>
          </a:bodyPr>
          <a:lstStyle/>
          <a:p>
            <a:pPr algn="ctr"/>
            <a:r>
              <a:rPr lang="de-AT" sz="900" dirty="0" smtClean="0"/>
              <a:t>Durchschnittliche Bewertung von 3,8 = „eher schon eingeschränkt“</a:t>
            </a:r>
          </a:p>
          <a:p>
            <a:pPr algn="ctr"/>
            <a:r>
              <a:rPr lang="de-AT" sz="900" dirty="0" smtClean="0"/>
              <a:t>(Basis: 5-stufige Bewertungsskala, 1=gar nicht, 5=sehr eingeschränkt)</a:t>
            </a:r>
            <a:endParaRPr lang="de-AT" sz="900" dirty="0"/>
          </a:p>
        </p:txBody>
      </p:sp>
    </p:spTree>
    <p:extLst>
      <p:ext uri="{BB962C8B-B14F-4D97-AF65-F5344CB8AC3E}">
        <p14:creationId xmlns:p14="http://schemas.microsoft.com/office/powerpoint/2010/main" val="1191977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13</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„Fühlst du dich überfordert?“</a:t>
            </a:r>
            <a:br>
              <a:rPr lang="de-DE" sz="1200" b="0" dirty="0" smtClean="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„Mehr überfordert wie vor Corona, gleich oder eher weniger überfordert?“ </a:t>
            </a:r>
            <a:endParaRPr lang="de-AT" sz="1200" b="0" dirty="0" smtClean="0">
              <a:latin typeface="Arial" panose="020B0604020202020204" pitchFamily="34" charset="0"/>
            </a:endParaRPr>
          </a:p>
        </p:txBody>
      </p:sp>
      <p:sp>
        <p:nvSpPr>
          <p:cNvPr id="7" name="Textfeld 6"/>
          <p:cNvSpPr txBox="1"/>
          <p:nvPr/>
        </p:nvSpPr>
        <p:spPr>
          <a:xfrm>
            <a:off x="827584" y="6453336"/>
            <a:ext cx="1056700" cy="230832"/>
          </a:xfrm>
          <a:prstGeom prst="rect">
            <a:avLst/>
          </a:prstGeom>
          <a:noFill/>
        </p:spPr>
        <p:txBody>
          <a:bodyPr wrap="none" rtlCol="0">
            <a:spAutoFit/>
          </a:bodyPr>
          <a:lstStyle/>
          <a:p>
            <a:r>
              <a:rPr lang="de-AT" sz="900" dirty="0" smtClean="0"/>
              <a:t>Basis: 796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1024463445"/>
              </p:ext>
            </p:extLst>
          </p:nvPr>
        </p:nvGraphicFramePr>
        <p:xfrm>
          <a:off x="-163018" y="1229022"/>
          <a:ext cx="4948075" cy="30822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041371092"/>
              </p:ext>
            </p:extLst>
          </p:nvPr>
        </p:nvGraphicFramePr>
        <p:xfrm>
          <a:off x="5081389" y="1902362"/>
          <a:ext cx="2834950" cy="1981944"/>
        </p:xfrm>
        <a:graphic>
          <a:graphicData uri="http://schemas.openxmlformats.org/drawingml/2006/table">
            <a:tbl>
              <a:tblPr firstRow="1" bandRow="1">
                <a:tableStyleId>{5C22544A-7EE6-4342-B048-85BDC9FD1C3A}</a:tableStyleId>
              </a:tblPr>
              <a:tblGrid>
                <a:gridCol w="1748668"/>
                <a:gridCol w="1086282"/>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sehr/eher schon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feld 8"/>
          <p:cNvSpPr txBox="1"/>
          <p:nvPr/>
        </p:nvSpPr>
        <p:spPr>
          <a:xfrm>
            <a:off x="5067950" y="3929039"/>
            <a:ext cx="3018775" cy="369332"/>
          </a:xfrm>
          <a:prstGeom prst="rect">
            <a:avLst/>
          </a:prstGeom>
          <a:noFill/>
        </p:spPr>
        <p:txBody>
          <a:bodyPr wrap="none" rtlCol="0">
            <a:spAutoFit/>
          </a:bodyPr>
          <a:lstStyle/>
          <a:p>
            <a:pPr algn="ctr"/>
            <a:r>
              <a:rPr lang="de-AT" sz="900" dirty="0" smtClean="0"/>
              <a:t>Durchschnittliche Bewertung von 3,2 = „teils/teils“</a:t>
            </a:r>
          </a:p>
          <a:p>
            <a:pPr algn="ctr"/>
            <a:r>
              <a:rPr lang="de-AT" sz="900" dirty="0" smtClean="0"/>
              <a:t>(Basis: 5-stufige Bewertungsskala, 1=gar nicht, 5=sehr)</a:t>
            </a:r>
            <a:endParaRPr lang="de-AT" sz="900" dirty="0"/>
          </a:p>
        </p:txBody>
      </p:sp>
      <p:graphicFrame>
        <p:nvGraphicFramePr>
          <p:cNvPr id="10" name="Object 117"/>
          <p:cNvGraphicFramePr>
            <a:graphicFrameLocks noChangeAspect="1"/>
          </p:cNvGraphicFramePr>
          <p:nvPr>
            <p:extLst>
              <p:ext uri="{D42A27DB-BD31-4B8C-83A1-F6EECF244321}">
                <p14:modId xmlns:p14="http://schemas.microsoft.com/office/powerpoint/2010/main" val="2188740195"/>
              </p:ext>
            </p:extLst>
          </p:nvPr>
        </p:nvGraphicFramePr>
        <p:xfrm>
          <a:off x="-252536" y="3539316"/>
          <a:ext cx="4948075" cy="30822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448499703"/>
              </p:ext>
            </p:extLst>
          </p:nvPr>
        </p:nvGraphicFramePr>
        <p:xfrm>
          <a:off x="5085422" y="4475655"/>
          <a:ext cx="2434836" cy="1981944"/>
        </p:xfrm>
        <a:graphic>
          <a:graphicData uri="http://schemas.openxmlformats.org/drawingml/2006/table">
            <a:tbl>
              <a:tblPr firstRow="1" bandRow="1">
                <a:tableStyleId>{5C22544A-7EE6-4342-B048-85BDC9FD1C3A}</a:tableStyleId>
              </a:tblPr>
              <a:tblGrid>
                <a:gridCol w="1748668"/>
                <a:gridCol w="686168"/>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mehr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57257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14</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„Fühlst du dich gestresst/genervt?“</a:t>
            </a:r>
            <a:br>
              <a:rPr lang="de-DE" sz="1200" b="0" dirty="0" smtClean="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„Mehr gestresst/genervt wie vor Corona, gleich oder eher weniger gestresst/genervt?“ </a:t>
            </a:r>
            <a:endParaRPr lang="de-AT" sz="1200" b="0" dirty="0" smtClean="0">
              <a:latin typeface="Arial" panose="020B0604020202020204" pitchFamily="34" charset="0"/>
            </a:endParaRPr>
          </a:p>
        </p:txBody>
      </p:sp>
      <p:sp>
        <p:nvSpPr>
          <p:cNvPr id="7" name="Textfeld 6"/>
          <p:cNvSpPr txBox="1"/>
          <p:nvPr/>
        </p:nvSpPr>
        <p:spPr>
          <a:xfrm>
            <a:off x="827584" y="6483794"/>
            <a:ext cx="1056700" cy="230832"/>
          </a:xfrm>
          <a:prstGeom prst="rect">
            <a:avLst/>
          </a:prstGeom>
          <a:noFill/>
        </p:spPr>
        <p:txBody>
          <a:bodyPr wrap="none" rtlCol="0">
            <a:spAutoFit/>
          </a:bodyPr>
          <a:lstStyle/>
          <a:p>
            <a:r>
              <a:rPr lang="de-AT" sz="900" dirty="0" smtClean="0"/>
              <a:t>Basis: 779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585360835"/>
              </p:ext>
            </p:extLst>
          </p:nvPr>
        </p:nvGraphicFramePr>
        <p:xfrm>
          <a:off x="-163018" y="1229022"/>
          <a:ext cx="4948075" cy="30822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976758307"/>
              </p:ext>
            </p:extLst>
          </p:nvPr>
        </p:nvGraphicFramePr>
        <p:xfrm>
          <a:off x="5067089" y="1884453"/>
          <a:ext cx="2798946" cy="1981944"/>
        </p:xfrm>
        <a:graphic>
          <a:graphicData uri="http://schemas.openxmlformats.org/drawingml/2006/table">
            <a:tbl>
              <a:tblPr firstRow="1" bandRow="1">
                <a:tableStyleId>{5C22544A-7EE6-4342-B048-85BDC9FD1C3A}</a:tableStyleId>
              </a:tblPr>
              <a:tblGrid>
                <a:gridCol w="1748668"/>
                <a:gridCol w="1050278"/>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sehr/eher schon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feld 8"/>
          <p:cNvSpPr txBox="1"/>
          <p:nvPr/>
        </p:nvSpPr>
        <p:spPr>
          <a:xfrm>
            <a:off x="5067089" y="3941867"/>
            <a:ext cx="3018775" cy="369332"/>
          </a:xfrm>
          <a:prstGeom prst="rect">
            <a:avLst/>
          </a:prstGeom>
          <a:noFill/>
        </p:spPr>
        <p:txBody>
          <a:bodyPr wrap="none" rtlCol="0">
            <a:spAutoFit/>
          </a:bodyPr>
          <a:lstStyle/>
          <a:p>
            <a:pPr algn="ctr"/>
            <a:r>
              <a:rPr lang="de-AT" sz="900" dirty="0" smtClean="0"/>
              <a:t>Durchschnittliche Bewertung von 3,7 = „eher schon“</a:t>
            </a:r>
          </a:p>
          <a:p>
            <a:pPr algn="ctr"/>
            <a:r>
              <a:rPr lang="de-AT" sz="900" dirty="0" smtClean="0"/>
              <a:t>(Basis: 5-stufige Bewertungsskala, 1=gar nicht, 5=sehr)</a:t>
            </a:r>
            <a:endParaRPr lang="de-AT" sz="900" dirty="0"/>
          </a:p>
        </p:txBody>
      </p:sp>
      <p:graphicFrame>
        <p:nvGraphicFramePr>
          <p:cNvPr id="10" name="Object 117"/>
          <p:cNvGraphicFramePr>
            <a:graphicFrameLocks noChangeAspect="1"/>
          </p:cNvGraphicFramePr>
          <p:nvPr>
            <p:extLst>
              <p:ext uri="{D42A27DB-BD31-4B8C-83A1-F6EECF244321}">
                <p14:modId xmlns:p14="http://schemas.microsoft.com/office/powerpoint/2010/main" val="1931888049"/>
              </p:ext>
            </p:extLst>
          </p:nvPr>
        </p:nvGraphicFramePr>
        <p:xfrm>
          <a:off x="-216532" y="3547917"/>
          <a:ext cx="4948075" cy="30822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415080045"/>
              </p:ext>
            </p:extLst>
          </p:nvPr>
        </p:nvGraphicFramePr>
        <p:xfrm>
          <a:off x="5085422" y="4475655"/>
          <a:ext cx="2434836" cy="1981944"/>
        </p:xfrm>
        <a:graphic>
          <a:graphicData uri="http://schemas.openxmlformats.org/drawingml/2006/table">
            <a:tbl>
              <a:tblPr firstRow="1" bandRow="1">
                <a:tableStyleId>{5C22544A-7EE6-4342-B048-85BDC9FD1C3A}</a:tableStyleId>
              </a:tblPr>
              <a:tblGrid>
                <a:gridCol w="1748668"/>
                <a:gridCol w="686168"/>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mehr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30205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15</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Aktueller Gemütszustand/Corona/Familie</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„Fühlst du dich einsam?“</a:t>
            </a:r>
            <a:br>
              <a:rPr lang="de-DE" sz="1200" b="0" dirty="0" smtClean="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„Fühlst du dich einsamer wie vor Corona, gleich oder eher weniger einsam?“ </a:t>
            </a:r>
            <a:endParaRPr lang="de-AT" sz="1200" b="0" dirty="0" smtClean="0">
              <a:latin typeface="Arial" panose="020B0604020202020204" pitchFamily="34" charset="0"/>
            </a:endParaRPr>
          </a:p>
        </p:txBody>
      </p:sp>
      <p:sp>
        <p:nvSpPr>
          <p:cNvPr id="7" name="Textfeld 6"/>
          <p:cNvSpPr txBox="1"/>
          <p:nvPr/>
        </p:nvSpPr>
        <p:spPr>
          <a:xfrm>
            <a:off x="827584" y="6447876"/>
            <a:ext cx="1056700" cy="230832"/>
          </a:xfrm>
          <a:prstGeom prst="rect">
            <a:avLst/>
          </a:prstGeom>
          <a:noFill/>
        </p:spPr>
        <p:txBody>
          <a:bodyPr wrap="none" rtlCol="0">
            <a:spAutoFit/>
          </a:bodyPr>
          <a:lstStyle/>
          <a:p>
            <a:r>
              <a:rPr lang="de-AT" sz="900" dirty="0" smtClean="0"/>
              <a:t>Basis: 777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553538900"/>
              </p:ext>
            </p:extLst>
          </p:nvPr>
        </p:nvGraphicFramePr>
        <p:xfrm>
          <a:off x="-163018" y="1229022"/>
          <a:ext cx="4948075" cy="30822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507872124"/>
              </p:ext>
            </p:extLst>
          </p:nvPr>
        </p:nvGraphicFramePr>
        <p:xfrm>
          <a:off x="5076571" y="1880163"/>
          <a:ext cx="2834950" cy="1981944"/>
        </p:xfrm>
        <a:graphic>
          <a:graphicData uri="http://schemas.openxmlformats.org/drawingml/2006/table">
            <a:tbl>
              <a:tblPr firstRow="1" bandRow="1">
                <a:tableStyleId>{5C22544A-7EE6-4342-B048-85BDC9FD1C3A}</a:tableStyleId>
              </a:tblPr>
              <a:tblGrid>
                <a:gridCol w="1748668"/>
                <a:gridCol w="1086282"/>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sehr/eher schon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Textfeld 8"/>
          <p:cNvSpPr txBox="1"/>
          <p:nvPr/>
        </p:nvSpPr>
        <p:spPr>
          <a:xfrm>
            <a:off x="5067950" y="3878157"/>
            <a:ext cx="3018775" cy="369332"/>
          </a:xfrm>
          <a:prstGeom prst="rect">
            <a:avLst/>
          </a:prstGeom>
          <a:noFill/>
        </p:spPr>
        <p:txBody>
          <a:bodyPr wrap="none" rtlCol="0">
            <a:spAutoFit/>
          </a:bodyPr>
          <a:lstStyle/>
          <a:p>
            <a:pPr algn="ctr"/>
            <a:r>
              <a:rPr lang="de-AT" sz="900" dirty="0" smtClean="0"/>
              <a:t>Durchschnittliche Bewertung von 2,9 = „teils/teils“</a:t>
            </a:r>
          </a:p>
          <a:p>
            <a:pPr algn="ctr"/>
            <a:r>
              <a:rPr lang="de-AT" sz="900" dirty="0" smtClean="0"/>
              <a:t>(Basis: 5-stufige Bewertungsskala, 1=gar nicht, 5=sehr)</a:t>
            </a:r>
            <a:endParaRPr lang="de-AT" sz="900" dirty="0"/>
          </a:p>
        </p:txBody>
      </p:sp>
      <p:graphicFrame>
        <p:nvGraphicFramePr>
          <p:cNvPr id="10" name="Object 117"/>
          <p:cNvGraphicFramePr>
            <a:graphicFrameLocks noChangeAspect="1"/>
          </p:cNvGraphicFramePr>
          <p:nvPr>
            <p:extLst>
              <p:ext uri="{D42A27DB-BD31-4B8C-83A1-F6EECF244321}">
                <p14:modId xmlns:p14="http://schemas.microsoft.com/office/powerpoint/2010/main" val="347521668"/>
              </p:ext>
            </p:extLst>
          </p:nvPr>
        </p:nvGraphicFramePr>
        <p:xfrm>
          <a:off x="-166264" y="3518013"/>
          <a:ext cx="4948075" cy="30822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887957602"/>
              </p:ext>
            </p:extLst>
          </p:nvPr>
        </p:nvGraphicFramePr>
        <p:xfrm>
          <a:off x="5085422" y="4475655"/>
          <a:ext cx="2434836" cy="1981944"/>
        </p:xfrm>
        <a:graphic>
          <a:graphicData uri="http://schemas.openxmlformats.org/drawingml/2006/table">
            <a:tbl>
              <a:tblPr firstRow="1" bandRow="1">
                <a:tableStyleId>{5C22544A-7EE6-4342-B048-85BDC9FD1C3A}</a:tableStyleId>
              </a:tblPr>
              <a:tblGrid>
                <a:gridCol w="1748668"/>
                <a:gridCol w="686168"/>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mehr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74738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16</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Corona-Virus/Maßnahmen/Politik</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„Hältst du dich an die Corona-Maßnahmen (Abstand halten, Maske tragen usw.)?“  </a:t>
            </a:r>
            <a:endParaRPr lang="de-AT" sz="1200" b="0" dirty="0" smtClean="0">
              <a:latin typeface="Arial" panose="020B0604020202020204" pitchFamily="34" charset="0"/>
            </a:endParaRPr>
          </a:p>
        </p:txBody>
      </p:sp>
      <p:sp>
        <p:nvSpPr>
          <p:cNvPr id="7" name="Textfeld 6"/>
          <p:cNvSpPr txBox="1"/>
          <p:nvPr/>
        </p:nvSpPr>
        <p:spPr>
          <a:xfrm>
            <a:off x="827584" y="6393577"/>
            <a:ext cx="1188146" cy="230832"/>
          </a:xfrm>
          <a:prstGeom prst="rect">
            <a:avLst/>
          </a:prstGeom>
          <a:noFill/>
        </p:spPr>
        <p:txBody>
          <a:bodyPr wrap="none" rtlCol="0">
            <a:spAutoFit/>
          </a:bodyPr>
          <a:lstStyle/>
          <a:p>
            <a:r>
              <a:rPr lang="de-AT" sz="900" dirty="0" smtClean="0"/>
              <a:t>Basis: n=733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3505000935"/>
              </p:ext>
            </p:extLst>
          </p:nvPr>
        </p:nvGraphicFramePr>
        <p:xfrm>
          <a:off x="1511660" y="1736812"/>
          <a:ext cx="5801566" cy="36139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8782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17</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Corona-Virus/Maßnahmen/Politik</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„Hast du noch einen Überblick über die aktuellen Maßnahmen? Wie gut kennst du dich bei all den Regelungen noch aus?“  </a:t>
            </a:r>
            <a:endParaRPr lang="de-AT" sz="1200" b="0" dirty="0" smtClean="0">
              <a:latin typeface="Arial" panose="020B0604020202020204" pitchFamily="34" charset="0"/>
            </a:endParaRPr>
          </a:p>
        </p:txBody>
      </p:sp>
      <p:sp>
        <p:nvSpPr>
          <p:cNvPr id="7" name="Textfeld 6"/>
          <p:cNvSpPr txBox="1"/>
          <p:nvPr/>
        </p:nvSpPr>
        <p:spPr>
          <a:xfrm>
            <a:off x="827584" y="6393577"/>
            <a:ext cx="1188146" cy="230832"/>
          </a:xfrm>
          <a:prstGeom prst="rect">
            <a:avLst/>
          </a:prstGeom>
          <a:noFill/>
        </p:spPr>
        <p:txBody>
          <a:bodyPr wrap="none" rtlCol="0">
            <a:spAutoFit/>
          </a:bodyPr>
          <a:lstStyle/>
          <a:p>
            <a:r>
              <a:rPr lang="de-AT" sz="900" dirty="0" smtClean="0"/>
              <a:t>Basis: n=727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2894147055"/>
              </p:ext>
            </p:extLst>
          </p:nvPr>
        </p:nvGraphicFramePr>
        <p:xfrm>
          <a:off x="1511660" y="1736812"/>
          <a:ext cx="5801566" cy="36139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2033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18</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Corona-Virus/Maßnahmen/Politik</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„Wirst du dich gegen Corona impfen lassen, sobald es möglich ist?“  </a:t>
            </a:r>
            <a:endParaRPr lang="de-AT" sz="1200" b="0" dirty="0" smtClean="0">
              <a:latin typeface="Arial" panose="020B0604020202020204" pitchFamily="34" charset="0"/>
            </a:endParaRPr>
          </a:p>
        </p:txBody>
      </p:sp>
      <p:sp>
        <p:nvSpPr>
          <p:cNvPr id="7" name="Textfeld 6"/>
          <p:cNvSpPr txBox="1"/>
          <p:nvPr/>
        </p:nvSpPr>
        <p:spPr>
          <a:xfrm>
            <a:off x="827584" y="6393577"/>
            <a:ext cx="1188146" cy="230832"/>
          </a:xfrm>
          <a:prstGeom prst="rect">
            <a:avLst/>
          </a:prstGeom>
          <a:noFill/>
        </p:spPr>
        <p:txBody>
          <a:bodyPr wrap="none" rtlCol="0">
            <a:spAutoFit/>
          </a:bodyPr>
          <a:lstStyle/>
          <a:p>
            <a:r>
              <a:rPr lang="de-AT" sz="900" dirty="0" smtClean="0"/>
              <a:t>Basis: n=725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1395871355"/>
              </p:ext>
            </p:extLst>
          </p:nvPr>
        </p:nvGraphicFramePr>
        <p:xfrm>
          <a:off x="-432556" y="1736812"/>
          <a:ext cx="5801566" cy="36139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158224494"/>
              </p:ext>
            </p:extLst>
          </p:nvPr>
        </p:nvGraphicFramePr>
        <p:xfrm>
          <a:off x="5040052" y="2888940"/>
          <a:ext cx="2807161" cy="1520760"/>
        </p:xfrm>
        <a:graphic>
          <a:graphicData uri="http://schemas.openxmlformats.org/drawingml/2006/table">
            <a:tbl>
              <a:tblPr firstRow="1" bandRow="1">
                <a:tableStyleId>{5C22544A-7EE6-4342-B048-85BDC9FD1C3A}</a:tableStyleId>
              </a:tblPr>
              <a:tblGrid>
                <a:gridCol w="1748668"/>
                <a:gridCol w="1058493"/>
              </a:tblGrid>
              <a:tr h="361776">
                <a:tc>
                  <a:txBody>
                    <a:bodyPr/>
                    <a:lstStyle/>
                    <a:p>
                      <a:r>
                        <a:rPr lang="de-AT" sz="900" baseline="0" dirty="0" smtClean="0">
                          <a:solidFill>
                            <a:schemeClr val="tx1"/>
                          </a:solidFill>
                        </a:rPr>
                        <a:t>Nach Altersklassen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Auf alle Fälle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06991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19</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Corona-Virus/Maßnahmen/Politik</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„Wirst du dich gegen Corona impfen lassen, sobald es möglich ist?“  </a:t>
            </a:r>
            <a:endParaRPr lang="de-AT" sz="1200" b="0" dirty="0" smtClean="0">
              <a:latin typeface="Arial" panose="020B0604020202020204" pitchFamily="34" charset="0"/>
            </a:endParaRPr>
          </a:p>
        </p:txBody>
      </p:sp>
      <p:sp>
        <p:nvSpPr>
          <p:cNvPr id="7" name="Textfeld 6"/>
          <p:cNvSpPr txBox="1"/>
          <p:nvPr/>
        </p:nvSpPr>
        <p:spPr>
          <a:xfrm>
            <a:off x="827584" y="6393577"/>
            <a:ext cx="1188146" cy="230832"/>
          </a:xfrm>
          <a:prstGeom prst="rect">
            <a:avLst/>
          </a:prstGeom>
          <a:noFill/>
        </p:spPr>
        <p:txBody>
          <a:bodyPr wrap="none" rtlCol="0">
            <a:spAutoFit/>
          </a:bodyPr>
          <a:lstStyle/>
          <a:p>
            <a:r>
              <a:rPr lang="de-AT" sz="900" dirty="0" smtClean="0"/>
              <a:t>Basis: n=725 (in %)</a:t>
            </a:r>
            <a:endParaRPr lang="de-AT" sz="900" dirty="0"/>
          </a:p>
        </p:txBody>
      </p:sp>
      <p:graphicFrame>
        <p:nvGraphicFramePr>
          <p:cNvPr id="9" name="Diagramm 8"/>
          <p:cNvGraphicFramePr/>
          <p:nvPr>
            <p:extLst>
              <p:ext uri="{D42A27DB-BD31-4B8C-83A1-F6EECF244321}">
                <p14:modId xmlns:p14="http://schemas.microsoft.com/office/powerpoint/2010/main" val="1405547942"/>
              </p:ext>
            </p:extLst>
          </p:nvPr>
        </p:nvGraphicFramePr>
        <p:xfrm>
          <a:off x="971600" y="2104684"/>
          <a:ext cx="7056784" cy="379163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feld 9"/>
          <p:cNvSpPr txBox="1"/>
          <p:nvPr/>
        </p:nvSpPr>
        <p:spPr>
          <a:xfrm>
            <a:off x="143508" y="1657593"/>
            <a:ext cx="4281941" cy="230832"/>
          </a:xfrm>
          <a:prstGeom prst="rect">
            <a:avLst/>
          </a:prstGeom>
          <a:noFill/>
        </p:spPr>
        <p:txBody>
          <a:bodyPr wrap="none" rtlCol="0">
            <a:spAutoFit/>
          </a:bodyPr>
          <a:lstStyle/>
          <a:p>
            <a:r>
              <a:rPr lang="de-AT" sz="900" dirty="0" smtClean="0"/>
              <a:t>Basis: Angaben für „auf alle Fälle/eher schon“ gesamt nach Geschlecht und Alter</a:t>
            </a:r>
            <a:endParaRPr lang="de-AT" sz="900" dirty="0"/>
          </a:p>
        </p:txBody>
      </p:sp>
    </p:spTree>
    <p:extLst>
      <p:ext uri="{BB962C8B-B14F-4D97-AF65-F5344CB8AC3E}">
        <p14:creationId xmlns:p14="http://schemas.microsoft.com/office/powerpoint/2010/main" val="2632417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altLang="de-DE" sz="2400" dirty="0" smtClean="0">
                <a:solidFill>
                  <a:srgbClr val="000000"/>
                </a:solidFill>
                <a:latin typeface="Arial" panose="020B0604020202020204" pitchFamily="34" charset="0"/>
              </a:rPr>
              <a:t>Zur Studie</a:t>
            </a:r>
            <a:endParaRPr lang="de-AT" sz="1200" dirty="0" smtClean="0">
              <a:latin typeface="Arial" panose="020B0604020202020204" pitchFamily="34" charset="0"/>
            </a:endParaRPr>
          </a:p>
        </p:txBody>
      </p:sp>
      <p:sp>
        <p:nvSpPr>
          <p:cNvPr id="6" name="Rectangle 3"/>
          <p:cNvSpPr txBox="1">
            <a:spLocks noChangeArrowheads="1"/>
          </p:cNvSpPr>
          <p:nvPr/>
        </p:nvSpPr>
        <p:spPr bwMode="auto">
          <a:xfrm>
            <a:off x="215900" y="1922463"/>
            <a:ext cx="8712200" cy="4314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57188" indent="-357188" algn="l" rtl="0" eaLnBrk="0" fontAlgn="base" hangingPunct="0">
              <a:spcBef>
                <a:spcPct val="20000"/>
              </a:spcBef>
              <a:spcAft>
                <a:spcPct val="0"/>
              </a:spcAft>
              <a:buClr>
                <a:srgbClr val="CC0000"/>
              </a:buClr>
              <a:buFont typeface="Wingdings 2" panose="05020102010507070707" pitchFamily="18" charset="2"/>
              <a:buChar char=""/>
              <a:tabLst>
                <a:tab pos="792163" algn="l"/>
              </a:tabLst>
              <a:defRPr sz="2800" b="1">
                <a:solidFill>
                  <a:schemeClr val="tx1"/>
                </a:solidFill>
                <a:latin typeface="+mn-lt"/>
                <a:ea typeface="+mn-ea"/>
                <a:cs typeface="+mn-cs"/>
              </a:defRPr>
            </a:lvl1pPr>
            <a:lvl2pPr marL="639763" indent="-280988" algn="l" rtl="0" eaLnBrk="0" fontAlgn="base" hangingPunct="0">
              <a:spcBef>
                <a:spcPct val="20000"/>
              </a:spcBef>
              <a:spcAft>
                <a:spcPct val="0"/>
              </a:spcAft>
              <a:buClr>
                <a:srgbClr val="FFAFAF"/>
              </a:buClr>
              <a:buSzPct val="80000"/>
              <a:buFont typeface="Wingdings 2" panose="05020102010507070707" pitchFamily="18" charset="2"/>
              <a:buChar char=""/>
              <a:tabLst>
                <a:tab pos="792163" algn="l"/>
              </a:tabLst>
              <a:defRPr sz="2600">
                <a:solidFill>
                  <a:schemeClr val="tx1"/>
                </a:solidFill>
                <a:latin typeface="+mn-lt"/>
              </a:defRPr>
            </a:lvl2pPr>
            <a:lvl3pPr marL="944563" indent="-228600" algn="l" rtl="0" eaLnBrk="0" fontAlgn="base" hangingPunct="0">
              <a:spcBef>
                <a:spcPct val="20000"/>
              </a:spcBef>
              <a:spcAft>
                <a:spcPct val="0"/>
              </a:spcAft>
              <a:buChar char="•"/>
              <a:tabLst>
                <a:tab pos="792163" algn="l"/>
              </a:tabLst>
              <a:defRPr sz="2400">
                <a:solidFill>
                  <a:schemeClr val="tx1"/>
                </a:solidFill>
                <a:latin typeface="+mn-lt"/>
              </a:defRPr>
            </a:lvl3pPr>
            <a:lvl4pPr marL="1250950" indent="-242888" algn="l" rtl="0" eaLnBrk="0" fontAlgn="base" hangingPunct="0">
              <a:spcBef>
                <a:spcPct val="20000"/>
              </a:spcBef>
              <a:spcAft>
                <a:spcPct val="0"/>
              </a:spcAft>
              <a:buChar char="–"/>
              <a:tabLst>
                <a:tab pos="792163" algn="l"/>
              </a:tabLst>
              <a:defRPr sz="2000">
                <a:solidFill>
                  <a:schemeClr val="tx1"/>
                </a:solidFill>
                <a:latin typeface="+mn-lt"/>
              </a:defRPr>
            </a:lvl4pPr>
            <a:lvl5pPr marL="1590675" indent="-180975" algn="l" rtl="0" eaLnBrk="0" fontAlgn="base" hangingPunct="0">
              <a:spcBef>
                <a:spcPct val="20000"/>
              </a:spcBef>
              <a:spcAft>
                <a:spcPct val="0"/>
              </a:spcAft>
              <a:buChar char="»"/>
              <a:tabLst>
                <a:tab pos="792163" algn="l"/>
              </a:tabLst>
              <a:defRPr sz="2000">
                <a:solidFill>
                  <a:schemeClr val="tx1"/>
                </a:solidFill>
                <a:latin typeface="+mn-lt"/>
              </a:defRPr>
            </a:lvl5pPr>
            <a:lvl6pPr marL="2047875" indent="-180975" algn="l" rtl="0" fontAlgn="base">
              <a:spcBef>
                <a:spcPct val="20000"/>
              </a:spcBef>
              <a:spcAft>
                <a:spcPct val="0"/>
              </a:spcAft>
              <a:buChar char="»"/>
              <a:tabLst>
                <a:tab pos="792163" algn="l"/>
              </a:tabLst>
              <a:defRPr sz="2000">
                <a:solidFill>
                  <a:schemeClr val="tx1"/>
                </a:solidFill>
                <a:latin typeface="+mn-lt"/>
              </a:defRPr>
            </a:lvl6pPr>
            <a:lvl7pPr marL="2505075" indent="-180975" algn="l" rtl="0" fontAlgn="base">
              <a:spcBef>
                <a:spcPct val="20000"/>
              </a:spcBef>
              <a:spcAft>
                <a:spcPct val="0"/>
              </a:spcAft>
              <a:buChar char="»"/>
              <a:tabLst>
                <a:tab pos="792163" algn="l"/>
              </a:tabLst>
              <a:defRPr sz="2000">
                <a:solidFill>
                  <a:schemeClr val="tx1"/>
                </a:solidFill>
                <a:latin typeface="+mn-lt"/>
              </a:defRPr>
            </a:lvl7pPr>
            <a:lvl8pPr marL="2962275" indent="-180975" algn="l" rtl="0" fontAlgn="base">
              <a:spcBef>
                <a:spcPct val="20000"/>
              </a:spcBef>
              <a:spcAft>
                <a:spcPct val="0"/>
              </a:spcAft>
              <a:buChar char="»"/>
              <a:tabLst>
                <a:tab pos="792163" algn="l"/>
              </a:tabLst>
              <a:defRPr sz="2000">
                <a:solidFill>
                  <a:schemeClr val="tx1"/>
                </a:solidFill>
                <a:latin typeface="+mn-lt"/>
              </a:defRPr>
            </a:lvl8pPr>
            <a:lvl9pPr marL="3419475" indent="-180975" algn="l" rtl="0" fontAlgn="base">
              <a:spcBef>
                <a:spcPct val="20000"/>
              </a:spcBef>
              <a:spcAft>
                <a:spcPct val="0"/>
              </a:spcAft>
              <a:buChar char="»"/>
              <a:tabLst>
                <a:tab pos="792163" algn="l"/>
              </a:tabLst>
              <a:defRPr sz="2000">
                <a:solidFill>
                  <a:schemeClr val="tx1"/>
                </a:solidFill>
                <a:latin typeface="+mn-lt"/>
              </a:defRPr>
            </a:lvl9pPr>
          </a:lstStyle>
          <a:p>
            <a:pPr eaLnBrk="1" hangingPunct="1">
              <a:spcBef>
                <a:spcPct val="30000"/>
              </a:spcBef>
            </a:pPr>
            <a:r>
              <a:rPr lang="de-DE" sz="1200" b="0" kern="0" dirty="0" smtClean="0">
                <a:latin typeface="Arial" panose="020B0604020202020204" pitchFamily="34" charset="0"/>
              </a:rPr>
              <a:t>Zielgruppe: Jugendliche und junge Erwachsene in der Stadt Salzburg/Umgebung</a:t>
            </a:r>
          </a:p>
          <a:p>
            <a:pPr eaLnBrk="1" hangingPunct="1">
              <a:spcBef>
                <a:spcPct val="30000"/>
              </a:spcBef>
            </a:pPr>
            <a:r>
              <a:rPr lang="de-DE" sz="1200" b="0" kern="0" dirty="0" smtClean="0">
                <a:latin typeface="Arial" panose="020B0604020202020204" pitchFamily="34" charset="0"/>
              </a:rPr>
              <a:t>Erhebungsmethodik: Onlineinterviews, Bewerbung des Online-Links zur Umfrage-Teilnahme durch die Stadt Salzburg (Plakate, Flyer, Multiplikatoren, </a:t>
            </a:r>
            <a:r>
              <a:rPr lang="de-DE" sz="1200" b="0" kern="0" dirty="0" err="1" smtClean="0">
                <a:latin typeface="Arial" panose="020B0604020202020204" pitchFamily="34" charset="0"/>
              </a:rPr>
              <a:t>Social</a:t>
            </a:r>
            <a:r>
              <a:rPr lang="de-DE" sz="1200" b="0" kern="0" dirty="0" smtClean="0">
                <a:latin typeface="Arial" panose="020B0604020202020204" pitchFamily="34" charset="0"/>
              </a:rPr>
              <a:t> Media), Zugang zur Umfrage erfolgte mit einem QR-Code</a:t>
            </a:r>
          </a:p>
          <a:p>
            <a:pPr eaLnBrk="1" hangingPunct="1">
              <a:spcBef>
                <a:spcPct val="30000"/>
              </a:spcBef>
            </a:pPr>
            <a:r>
              <a:rPr lang="de-DE" sz="1200" b="0" kern="0" dirty="0" smtClean="0">
                <a:latin typeface="Arial" panose="020B0604020202020204" pitchFamily="34" charset="0"/>
              </a:rPr>
              <a:t>Erhebungszeitraum: 26. Februar bis 5. April 2021</a:t>
            </a:r>
          </a:p>
          <a:p>
            <a:pPr eaLnBrk="1" hangingPunct="1">
              <a:spcBef>
                <a:spcPct val="30000"/>
              </a:spcBef>
            </a:pPr>
            <a:endParaRPr lang="de-DE" sz="1200" b="0" kern="0" dirty="0" smtClean="0">
              <a:latin typeface="Arial" panose="020B0604020202020204" pitchFamily="34" charset="0"/>
            </a:endParaRPr>
          </a:p>
          <a:p>
            <a:pPr eaLnBrk="1" hangingPunct="1">
              <a:spcBef>
                <a:spcPct val="30000"/>
              </a:spcBef>
            </a:pPr>
            <a:r>
              <a:rPr lang="de-DE" sz="1200" b="0" kern="0" dirty="0" smtClean="0">
                <a:latin typeface="Arial" panose="020B0604020202020204" pitchFamily="34" charset="0"/>
              </a:rPr>
              <a:t>Sample: 1006 Teilnehmer an der Online-Befragung</a:t>
            </a:r>
          </a:p>
          <a:p>
            <a:pPr lvl="1" eaLnBrk="1" hangingPunct="1">
              <a:spcBef>
                <a:spcPct val="30000"/>
              </a:spcBef>
            </a:pPr>
            <a:r>
              <a:rPr lang="de-DE" sz="1000" b="0" kern="0" dirty="0" smtClean="0">
                <a:latin typeface="Arial" panose="020B0604020202020204" pitchFamily="34" charset="0"/>
              </a:rPr>
              <a:t>Verteilung nach Geschlecht: 45% männlich, 54% weiblich</a:t>
            </a:r>
          </a:p>
          <a:p>
            <a:pPr lvl="1" eaLnBrk="1" hangingPunct="1">
              <a:spcBef>
                <a:spcPct val="30000"/>
              </a:spcBef>
            </a:pPr>
            <a:r>
              <a:rPr lang="de-DE" sz="1000" b="0" kern="0" dirty="0" smtClean="0">
                <a:latin typeface="Arial" panose="020B0604020202020204" pitchFamily="34" charset="0"/>
              </a:rPr>
              <a:t>Verteilung Alter: 12-13 Jahre 11% - 14-15 Jahre 23% - 16-17 Jahre 28% - 18-20 Jahre 22% - 21-25 Jahre 17%</a:t>
            </a:r>
          </a:p>
          <a:p>
            <a:pPr marL="358775" lvl="1" indent="0" eaLnBrk="1" hangingPunct="1">
              <a:spcBef>
                <a:spcPct val="30000"/>
              </a:spcBef>
              <a:buNone/>
            </a:pPr>
            <a:endParaRPr lang="de-DE" sz="1000" b="0" kern="0" dirty="0" smtClean="0">
              <a:latin typeface="Arial" panose="020B0604020202020204" pitchFamily="34" charset="0"/>
            </a:endParaRPr>
          </a:p>
          <a:p>
            <a:pPr eaLnBrk="1" hangingPunct="1">
              <a:spcBef>
                <a:spcPct val="30000"/>
              </a:spcBef>
            </a:pPr>
            <a:r>
              <a:rPr lang="de-DE" sz="1200" b="0" kern="0" dirty="0" smtClean="0">
                <a:latin typeface="Arial" panose="020B0604020202020204" pitchFamily="34" charset="0"/>
              </a:rPr>
              <a:t>Maximale statistische Schwankungsbreite in Bezug auf das Gesamtergebnis bei n=1000 beträgt +/-3,2%</a:t>
            </a:r>
          </a:p>
          <a:p>
            <a:pPr eaLnBrk="1" hangingPunct="1">
              <a:spcBef>
                <a:spcPct val="30000"/>
              </a:spcBef>
            </a:pPr>
            <a:endParaRPr lang="de-DE" sz="1200" b="0" kern="0" dirty="0">
              <a:latin typeface="Arial" panose="020B0604020202020204" pitchFamily="34" charset="0"/>
            </a:endParaRPr>
          </a:p>
          <a:p>
            <a:pPr eaLnBrk="1" hangingPunct="1">
              <a:spcBef>
                <a:spcPct val="30000"/>
              </a:spcBef>
            </a:pPr>
            <a:endParaRPr lang="de-DE" sz="1200" b="0" kern="0" dirty="0" smtClean="0">
              <a:latin typeface="Arial" panose="020B0604020202020204" pitchFamily="34" charset="0"/>
            </a:endParaRPr>
          </a:p>
          <a:p>
            <a:pPr eaLnBrk="1" hangingPunct="1">
              <a:spcBef>
                <a:spcPct val="30000"/>
              </a:spcBef>
            </a:pPr>
            <a:endParaRPr lang="de-DE" sz="1200" b="0" kern="0" dirty="0" smtClean="0">
              <a:latin typeface="Arial" panose="020B0604020202020204" pitchFamily="34" charset="0"/>
            </a:endParaRPr>
          </a:p>
          <a:p>
            <a:pPr marL="0" indent="0" eaLnBrk="1" hangingPunct="1">
              <a:spcBef>
                <a:spcPct val="30000"/>
              </a:spcBef>
              <a:buNone/>
            </a:pPr>
            <a:endParaRPr lang="de-DE" sz="1200" b="0" kern="0" dirty="0" smtClean="0">
              <a:latin typeface="Arial" panose="020B0604020202020204" pitchFamily="34" charset="0"/>
            </a:endParaRPr>
          </a:p>
          <a:p>
            <a:pPr marL="0" indent="0" eaLnBrk="1" hangingPunct="1">
              <a:spcBef>
                <a:spcPct val="30000"/>
              </a:spcBef>
              <a:buFont typeface="Wingdings 2" panose="05020102010507070707" pitchFamily="18" charset="2"/>
              <a:buNone/>
            </a:pPr>
            <a:endParaRPr lang="de-DE" sz="1200" b="0" kern="0" dirty="0" smtClean="0">
              <a:latin typeface="Arial" panose="020B0604020202020204" pitchFamily="34" charset="0"/>
            </a:endParaRPr>
          </a:p>
          <a:p>
            <a:pPr marL="0" indent="0" eaLnBrk="1" hangingPunct="1">
              <a:spcBef>
                <a:spcPct val="30000"/>
              </a:spcBef>
              <a:buFont typeface="Wingdings 2" panose="05020102010507070707" pitchFamily="18" charset="2"/>
              <a:buNone/>
            </a:pPr>
            <a:endParaRPr lang="de-DE" sz="1200" b="0" kern="0" dirty="0" smtClean="0">
              <a:latin typeface="Arial" panose="020B0604020202020204" pitchFamily="34" charset="0"/>
            </a:endParaRPr>
          </a:p>
        </p:txBody>
      </p:sp>
    </p:spTree>
    <p:extLst>
      <p:ext uri="{BB962C8B-B14F-4D97-AF65-F5344CB8AC3E}">
        <p14:creationId xmlns:p14="http://schemas.microsoft.com/office/powerpoint/2010/main" val="3761649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20</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Medien und Internet</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viel Zeit verbringst du am Tag auf </a:t>
            </a:r>
            <a:r>
              <a:rPr lang="de-DE" sz="1200" b="0" dirty="0" err="1" smtClean="0">
                <a:solidFill>
                  <a:srgbClr val="000000"/>
                </a:solidFill>
                <a:latin typeface="Arial" panose="020B0604020202020204" pitchFamily="34" charset="0"/>
              </a:rPr>
              <a:t>Social</a:t>
            </a:r>
            <a:r>
              <a:rPr lang="de-DE" sz="1200" b="0" dirty="0" smtClean="0">
                <a:solidFill>
                  <a:srgbClr val="000000"/>
                </a:solidFill>
                <a:latin typeface="Arial" panose="020B0604020202020204" pitchFamily="34" charset="0"/>
              </a:rPr>
              <a:t> Media Plattformen (Facebook, Instagram, </a:t>
            </a:r>
            <a:r>
              <a:rPr lang="de-DE" sz="1200" b="0" dirty="0" err="1" smtClean="0">
                <a:solidFill>
                  <a:srgbClr val="000000"/>
                </a:solidFill>
                <a:latin typeface="Arial" panose="020B0604020202020204" pitchFamily="34" charset="0"/>
              </a:rPr>
              <a:t>Snapchat</a:t>
            </a:r>
            <a:r>
              <a:rPr lang="de-DE" sz="1200" b="0" dirty="0" smtClean="0">
                <a:solidFill>
                  <a:srgbClr val="000000"/>
                </a:solidFill>
                <a:latin typeface="Arial" panose="020B0604020202020204" pitchFamily="34" charset="0"/>
              </a:rPr>
              <a:t>, </a:t>
            </a:r>
            <a:r>
              <a:rPr lang="de-DE" sz="1200" b="0" dirty="0" err="1" smtClean="0">
                <a:solidFill>
                  <a:srgbClr val="000000"/>
                </a:solidFill>
                <a:latin typeface="Arial" panose="020B0604020202020204" pitchFamily="34" charset="0"/>
              </a:rPr>
              <a:t>TikTok</a:t>
            </a:r>
            <a:r>
              <a:rPr lang="de-DE" sz="1200" b="0" dirty="0" smtClean="0">
                <a:solidFill>
                  <a:srgbClr val="000000"/>
                </a:solidFill>
                <a:latin typeface="Arial" panose="020B0604020202020204" pitchFamily="34" charset="0"/>
              </a:rPr>
              <a:t> etc.)?“</a:t>
            </a:r>
            <a:br>
              <a:rPr lang="de-DE" sz="1200" b="0" dirty="0" smtClean="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hat sich deine Nutzung von </a:t>
            </a:r>
            <a:r>
              <a:rPr lang="de-DE" sz="1200" b="0" dirty="0" err="1" smtClean="0">
                <a:solidFill>
                  <a:srgbClr val="000000"/>
                </a:solidFill>
                <a:latin typeface="Arial" panose="020B0604020202020204" pitchFamily="34" charset="0"/>
              </a:rPr>
              <a:t>Social</a:t>
            </a:r>
            <a:r>
              <a:rPr lang="de-DE" sz="1200" b="0" dirty="0" smtClean="0">
                <a:solidFill>
                  <a:srgbClr val="000000"/>
                </a:solidFill>
                <a:latin typeface="Arial" panose="020B0604020202020204" pitchFamily="34" charset="0"/>
              </a:rPr>
              <a:t> Media Plattformen in der Pandemie verändert?“</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n=697 (in %)</a:t>
            </a:r>
            <a:endParaRPr lang="de-AT" sz="900" dirty="0"/>
          </a:p>
        </p:txBody>
      </p:sp>
      <p:graphicFrame>
        <p:nvGraphicFramePr>
          <p:cNvPr id="9" name="Object 68"/>
          <p:cNvGraphicFramePr>
            <a:graphicFrameLocks noChangeAspect="1"/>
          </p:cNvGraphicFramePr>
          <p:nvPr>
            <p:extLst>
              <p:ext uri="{D42A27DB-BD31-4B8C-83A1-F6EECF244321}">
                <p14:modId xmlns:p14="http://schemas.microsoft.com/office/powerpoint/2010/main" val="1723264209"/>
              </p:ext>
            </p:extLst>
          </p:nvPr>
        </p:nvGraphicFramePr>
        <p:xfrm>
          <a:off x="143508" y="1808820"/>
          <a:ext cx="4761893" cy="36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117"/>
          <p:cNvGraphicFramePr>
            <a:graphicFrameLocks noChangeAspect="1"/>
          </p:cNvGraphicFramePr>
          <p:nvPr>
            <p:extLst>
              <p:ext uri="{D42A27DB-BD31-4B8C-83A1-F6EECF244321}">
                <p14:modId xmlns:p14="http://schemas.microsoft.com/office/powerpoint/2010/main" val="3453164395"/>
              </p:ext>
            </p:extLst>
          </p:nvPr>
        </p:nvGraphicFramePr>
        <p:xfrm>
          <a:off x="4496886" y="2148137"/>
          <a:ext cx="5046078" cy="314330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feld 7"/>
          <p:cNvSpPr txBox="1"/>
          <p:nvPr/>
        </p:nvSpPr>
        <p:spPr>
          <a:xfrm>
            <a:off x="2735796" y="1871138"/>
            <a:ext cx="1383712" cy="276999"/>
          </a:xfrm>
          <a:prstGeom prst="rect">
            <a:avLst/>
          </a:prstGeom>
          <a:noFill/>
        </p:spPr>
        <p:txBody>
          <a:bodyPr wrap="none" rtlCol="0">
            <a:spAutoFit/>
          </a:bodyPr>
          <a:lstStyle/>
          <a:p>
            <a:r>
              <a:rPr lang="de-AT" sz="1200" b="1" dirty="0" smtClean="0"/>
              <a:t>Medien-Nutzung</a:t>
            </a:r>
            <a:endParaRPr lang="de-AT" sz="1200" b="1" dirty="0"/>
          </a:p>
        </p:txBody>
      </p:sp>
      <p:sp>
        <p:nvSpPr>
          <p:cNvPr id="10" name="Textfeld 9"/>
          <p:cNvSpPr txBox="1"/>
          <p:nvPr/>
        </p:nvSpPr>
        <p:spPr>
          <a:xfrm>
            <a:off x="6457335" y="1871138"/>
            <a:ext cx="1125180" cy="276999"/>
          </a:xfrm>
          <a:prstGeom prst="rect">
            <a:avLst/>
          </a:prstGeom>
          <a:noFill/>
        </p:spPr>
        <p:txBody>
          <a:bodyPr wrap="none" rtlCol="0">
            <a:spAutoFit/>
          </a:bodyPr>
          <a:lstStyle/>
          <a:p>
            <a:r>
              <a:rPr lang="de-AT" sz="1200" b="1" dirty="0" smtClean="0"/>
              <a:t>Veränderung</a:t>
            </a:r>
            <a:endParaRPr lang="de-AT" sz="1200" b="1" dirty="0"/>
          </a:p>
        </p:txBody>
      </p:sp>
    </p:spTree>
    <p:extLst>
      <p:ext uri="{BB962C8B-B14F-4D97-AF65-F5344CB8AC3E}">
        <p14:creationId xmlns:p14="http://schemas.microsoft.com/office/powerpoint/2010/main" val="1706530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21</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Medien und Internet</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hat sich deine Nutzung von Medien/Internet insgesamt (also </a:t>
            </a:r>
            <a:r>
              <a:rPr lang="de-DE" sz="1200" b="0" dirty="0" err="1" smtClean="0">
                <a:solidFill>
                  <a:srgbClr val="000000"/>
                </a:solidFill>
                <a:latin typeface="Arial" panose="020B0604020202020204" pitchFamily="34" charset="0"/>
              </a:rPr>
              <a:t>Social</a:t>
            </a:r>
            <a:r>
              <a:rPr lang="de-DE" sz="1200" b="0" dirty="0" smtClean="0">
                <a:solidFill>
                  <a:srgbClr val="000000"/>
                </a:solidFill>
                <a:latin typeface="Arial" panose="020B0604020202020204" pitchFamily="34" charset="0"/>
              </a:rPr>
              <a:t> Media, aber auch </a:t>
            </a:r>
            <a:r>
              <a:rPr lang="de-DE" sz="1200" b="0" dirty="0" err="1" smtClean="0">
                <a:solidFill>
                  <a:srgbClr val="000000"/>
                </a:solidFill>
                <a:latin typeface="Arial" panose="020B0604020202020204" pitchFamily="34" charset="0"/>
              </a:rPr>
              <a:t>Netflix</a:t>
            </a:r>
            <a:r>
              <a:rPr lang="de-DE" sz="1200" b="0" dirty="0" smtClean="0">
                <a:solidFill>
                  <a:srgbClr val="000000"/>
                </a:solidFill>
                <a:latin typeface="Arial" panose="020B0604020202020204" pitchFamily="34" charset="0"/>
              </a:rPr>
              <a:t>, YouTube, Videospiele usw.) in der Pandemie verändert?“</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n=695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597831134"/>
              </p:ext>
            </p:extLst>
          </p:nvPr>
        </p:nvGraphicFramePr>
        <p:xfrm>
          <a:off x="1634202" y="1808820"/>
          <a:ext cx="5664271" cy="3528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0201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22</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Medien und Internet</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oft erlebst du/siehst du Gewalt im Internet (Hass-</a:t>
            </a:r>
            <a:r>
              <a:rPr lang="de-DE" sz="1200" b="0" dirty="0" err="1" smtClean="0">
                <a:solidFill>
                  <a:srgbClr val="000000"/>
                </a:solidFill>
                <a:latin typeface="Arial" panose="020B0604020202020204" pitchFamily="34" charset="0"/>
              </a:rPr>
              <a:t>Postings</a:t>
            </a:r>
            <a:r>
              <a:rPr lang="de-DE" sz="1200" b="0" dirty="0" smtClean="0">
                <a:solidFill>
                  <a:srgbClr val="000000"/>
                </a:solidFill>
                <a:latin typeface="Arial" panose="020B0604020202020204" pitchFamily="34" charset="0"/>
              </a:rPr>
              <a:t>, Beschimpfungen Mobbing, sexuelle Belästigung usw.)?“</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n=695 (in %)</a:t>
            </a:r>
            <a:endParaRPr lang="de-AT" sz="900" dirty="0"/>
          </a:p>
        </p:txBody>
      </p:sp>
      <p:graphicFrame>
        <p:nvGraphicFramePr>
          <p:cNvPr id="6" name="Object 117"/>
          <p:cNvGraphicFramePr>
            <a:graphicFrameLocks noChangeAspect="1"/>
          </p:cNvGraphicFramePr>
          <p:nvPr>
            <p:extLst/>
          </p:nvPr>
        </p:nvGraphicFramePr>
        <p:xfrm>
          <a:off x="1403648" y="1664804"/>
          <a:ext cx="5664271" cy="3528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6278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23</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Medien und Internet</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oft erlebst du/siehst du Gewalt im Internet (Hass-</a:t>
            </a:r>
            <a:r>
              <a:rPr lang="de-DE" sz="1200" b="0" dirty="0" err="1" smtClean="0">
                <a:solidFill>
                  <a:srgbClr val="000000"/>
                </a:solidFill>
                <a:latin typeface="Arial" panose="020B0604020202020204" pitchFamily="34" charset="0"/>
              </a:rPr>
              <a:t>Postings</a:t>
            </a:r>
            <a:r>
              <a:rPr lang="de-DE" sz="1200" b="0" dirty="0" smtClean="0">
                <a:solidFill>
                  <a:srgbClr val="000000"/>
                </a:solidFill>
                <a:latin typeface="Arial" panose="020B0604020202020204" pitchFamily="34" charset="0"/>
              </a:rPr>
              <a:t>, Beschimpfungen Mobbing, sexuelle Belästigung usw.)?“</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n=695 (in %)</a:t>
            </a:r>
            <a:endParaRPr lang="de-AT" sz="900" dirty="0"/>
          </a:p>
        </p:txBody>
      </p:sp>
      <p:graphicFrame>
        <p:nvGraphicFramePr>
          <p:cNvPr id="8" name="Diagramm 7"/>
          <p:cNvGraphicFramePr/>
          <p:nvPr>
            <p:extLst>
              <p:ext uri="{D42A27DB-BD31-4B8C-83A1-F6EECF244321}">
                <p14:modId xmlns:p14="http://schemas.microsoft.com/office/powerpoint/2010/main" val="2479118313"/>
              </p:ext>
            </p:extLst>
          </p:nvPr>
        </p:nvGraphicFramePr>
        <p:xfrm>
          <a:off x="971600" y="2104684"/>
          <a:ext cx="7056784" cy="379163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feld 8"/>
          <p:cNvSpPr txBox="1"/>
          <p:nvPr/>
        </p:nvSpPr>
        <p:spPr>
          <a:xfrm>
            <a:off x="76200" y="1663548"/>
            <a:ext cx="2582758" cy="230832"/>
          </a:xfrm>
          <a:prstGeom prst="rect">
            <a:avLst/>
          </a:prstGeom>
          <a:noFill/>
        </p:spPr>
        <p:txBody>
          <a:bodyPr wrap="none" rtlCol="0">
            <a:spAutoFit/>
          </a:bodyPr>
          <a:lstStyle/>
          <a:p>
            <a:r>
              <a:rPr lang="de-AT" sz="900" dirty="0" smtClean="0"/>
              <a:t>Basis: Angaben für „sehr oft/oft“ gesamt (in %)</a:t>
            </a:r>
            <a:endParaRPr lang="de-AT" sz="900" dirty="0"/>
          </a:p>
        </p:txBody>
      </p:sp>
    </p:spTree>
    <p:extLst>
      <p:ext uri="{BB962C8B-B14F-4D97-AF65-F5344CB8AC3E}">
        <p14:creationId xmlns:p14="http://schemas.microsoft.com/office/powerpoint/2010/main" val="1316376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24</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Medien und Internet</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„Wie/wo informierst du dich, wenn dich ein Thema interessiert?“</a:t>
            </a:r>
            <a:endParaRPr lang="de-AT" sz="1200" b="0" dirty="0" smtClean="0">
              <a:latin typeface="Arial" panose="020B0604020202020204" pitchFamily="34" charset="0"/>
            </a:endParaRPr>
          </a:p>
        </p:txBody>
      </p:sp>
      <p:sp>
        <p:nvSpPr>
          <p:cNvPr id="7" name="Textfeld 6"/>
          <p:cNvSpPr txBox="1"/>
          <p:nvPr/>
        </p:nvSpPr>
        <p:spPr>
          <a:xfrm>
            <a:off x="760511" y="6485619"/>
            <a:ext cx="2220480" cy="230832"/>
          </a:xfrm>
          <a:prstGeom prst="rect">
            <a:avLst/>
          </a:prstGeom>
          <a:noFill/>
        </p:spPr>
        <p:txBody>
          <a:bodyPr wrap="none" rtlCol="0">
            <a:spAutoFit/>
          </a:bodyPr>
          <a:lstStyle/>
          <a:p>
            <a:r>
              <a:rPr lang="de-AT" sz="900" dirty="0" smtClean="0"/>
              <a:t>Basis: n=683 (in %) - Mehrfachangaben</a:t>
            </a:r>
            <a:endParaRPr lang="de-AT" sz="900" dirty="0"/>
          </a:p>
        </p:txBody>
      </p:sp>
      <p:graphicFrame>
        <p:nvGraphicFramePr>
          <p:cNvPr id="8" name="Object 68"/>
          <p:cNvGraphicFramePr>
            <a:graphicFrameLocks noChangeAspect="1"/>
          </p:cNvGraphicFramePr>
          <p:nvPr>
            <p:extLst>
              <p:ext uri="{D42A27DB-BD31-4B8C-83A1-F6EECF244321}">
                <p14:modId xmlns:p14="http://schemas.microsoft.com/office/powerpoint/2010/main" val="2875992434"/>
              </p:ext>
            </p:extLst>
          </p:nvPr>
        </p:nvGraphicFramePr>
        <p:xfrm>
          <a:off x="746211" y="1880828"/>
          <a:ext cx="7159625" cy="36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4339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25</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Zukunft und Erwartungen</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„Wann glaubst du können die Menschen wieder in ihr „normales Leben“ zurückkehren?“</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n=689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1523306282"/>
              </p:ext>
            </p:extLst>
          </p:nvPr>
        </p:nvGraphicFramePr>
        <p:xfrm>
          <a:off x="1634202" y="1592796"/>
          <a:ext cx="5664271" cy="3528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1115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26</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780276" cy="1187450"/>
          </a:xfrm>
        </p:spPr>
        <p:txBody>
          <a:bodyPr/>
          <a:lstStyle/>
          <a:p>
            <a:pPr eaLnBrk="1" hangingPunct="1"/>
            <a:r>
              <a:rPr lang="de-DE" sz="2400" dirty="0" smtClean="0">
                <a:solidFill>
                  <a:srgbClr val="000000"/>
                </a:solidFill>
                <a:latin typeface="Arial" panose="020B0604020202020204" pitchFamily="34" charset="0"/>
              </a:rPr>
              <a:t>Zukunft und Erwartungen</a:t>
            </a:r>
            <a:r>
              <a:rPr lang="de-DE" sz="4400" dirty="0">
                <a:solidFill>
                  <a:srgbClr val="000000"/>
                </a:solidFill>
                <a:latin typeface="Arial" panose="020B0604020202020204" pitchFamily="34" charset="0"/>
              </a:rPr>
              <a:t/>
            </a:r>
            <a:br>
              <a:rPr lang="de-DE" sz="4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siehst du deine Zukunft?“</a:t>
            </a:r>
            <a:endParaRPr lang="de-AT" sz="1200" b="0" dirty="0" smtClean="0">
              <a:latin typeface="Arial" panose="020B0604020202020204" pitchFamily="34" charset="0"/>
            </a:endParaRPr>
          </a:p>
        </p:txBody>
      </p:sp>
      <p:sp>
        <p:nvSpPr>
          <p:cNvPr id="7" name="Textfeld 6"/>
          <p:cNvSpPr txBox="1"/>
          <p:nvPr/>
        </p:nvSpPr>
        <p:spPr>
          <a:xfrm>
            <a:off x="760511" y="6485619"/>
            <a:ext cx="1188146" cy="230832"/>
          </a:xfrm>
          <a:prstGeom prst="rect">
            <a:avLst/>
          </a:prstGeom>
          <a:noFill/>
        </p:spPr>
        <p:txBody>
          <a:bodyPr wrap="none" rtlCol="0">
            <a:spAutoFit/>
          </a:bodyPr>
          <a:lstStyle/>
          <a:p>
            <a:r>
              <a:rPr lang="de-AT" sz="900" dirty="0" smtClean="0"/>
              <a:t>Basis: n=687 (in %)</a:t>
            </a:r>
            <a:endParaRPr lang="de-AT" sz="900" dirty="0"/>
          </a:p>
        </p:txBody>
      </p:sp>
      <p:graphicFrame>
        <p:nvGraphicFramePr>
          <p:cNvPr id="8" name="Object 117"/>
          <p:cNvGraphicFramePr>
            <a:graphicFrameLocks noChangeAspect="1"/>
          </p:cNvGraphicFramePr>
          <p:nvPr>
            <p:extLst>
              <p:ext uri="{D42A27DB-BD31-4B8C-83A1-F6EECF244321}">
                <p14:modId xmlns:p14="http://schemas.microsoft.com/office/powerpoint/2010/main" val="3298690195"/>
              </p:ext>
            </p:extLst>
          </p:nvPr>
        </p:nvGraphicFramePr>
        <p:xfrm>
          <a:off x="-288540" y="1736812"/>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445091855"/>
              </p:ext>
            </p:extLst>
          </p:nvPr>
        </p:nvGraphicFramePr>
        <p:xfrm>
          <a:off x="5290467" y="2753843"/>
          <a:ext cx="2807161" cy="1524744"/>
        </p:xfrm>
        <a:graphic>
          <a:graphicData uri="http://schemas.openxmlformats.org/drawingml/2006/table">
            <a:tbl>
              <a:tblPr firstRow="1" bandRow="1">
                <a:tableStyleId>{5C22544A-7EE6-4342-B048-85BDC9FD1C3A}</a:tableStyleId>
              </a:tblPr>
              <a:tblGrid>
                <a:gridCol w="1748668"/>
                <a:gridCol w="1058493"/>
              </a:tblGrid>
              <a:tr h="361776">
                <a:tc>
                  <a:txBody>
                    <a:bodyPr/>
                    <a:lstStyle/>
                    <a:p>
                      <a:r>
                        <a:rPr lang="de-AT" sz="900" baseline="0" dirty="0" smtClean="0">
                          <a:solidFill>
                            <a:schemeClr val="tx1"/>
                          </a:solidFill>
                        </a:rPr>
                        <a:t>Nach Altersklassen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gar nicht gut/nicht gut</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14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14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17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feld 9"/>
          <p:cNvSpPr txBox="1"/>
          <p:nvPr/>
        </p:nvSpPr>
        <p:spPr>
          <a:xfrm>
            <a:off x="5070906" y="4507039"/>
            <a:ext cx="3371436" cy="369332"/>
          </a:xfrm>
          <a:prstGeom prst="rect">
            <a:avLst/>
          </a:prstGeom>
          <a:noFill/>
        </p:spPr>
        <p:txBody>
          <a:bodyPr wrap="none" rtlCol="0">
            <a:spAutoFit/>
          </a:bodyPr>
          <a:lstStyle/>
          <a:p>
            <a:pPr algn="ctr"/>
            <a:r>
              <a:rPr lang="de-AT" sz="900" dirty="0" smtClean="0"/>
              <a:t>Durchschnittliche Bewertung von 3,6 = „teils-eher gut“</a:t>
            </a:r>
          </a:p>
          <a:p>
            <a:pPr algn="ctr"/>
            <a:r>
              <a:rPr lang="de-AT" sz="900" dirty="0" smtClean="0"/>
              <a:t>(Basis: 5-stufige Bewertungsskala, 1=gar nicht gut, 5=sehr gut)</a:t>
            </a:r>
            <a:endParaRPr lang="de-AT" sz="900" dirty="0"/>
          </a:p>
        </p:txBody>
      </p:sp>
    </p:spTree>
    <p:extLst>
      <p:ext uri="{BB962C8B-B14F-4D97-AF65-F5344CB8AC3E}">
        <p14:creationId xmlns:p14="http://schemas.microsoft.com/office/powerpoint/2010/main" val="2591035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3</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„Lebst du/bist du gerne in Salzburg?“ </a:t>
            </a:r>
            <a:endParaRPr lang="de-AT" sz="1200" b="0" dirty="0" smtClean="0">
              <a:latin typeface="Arial" panose="020B0604020202020204" pitchFamily="34" charset="0"/>
            </a:endParaRPr>
          </a:p>
        </p:txBody>
      </p:sp>
      <p:sp>
        <p:nvSpPr>
          <p:cNvPr id="7" name="Textfeld 6"/>
          <p:cNvSpPr txBox="1"/>
          <p:nvPr/>
        </p:nvSpPr>
        <p:spPr>
          <a:xfrm>
            <a:off x="827584" y="6393577"/>
            <a:ext cx="1252266" cy="230832"/>
          </a:xfrm>
          <a:prstGeom prst="rect">
            <a:avLst/>
          </a:prstGeom>
          <a:noFill/>
        </p:spPr>
        <p:txBody>
          <a:bodyPr wrap="none" rtlCol="0">
            <a:spAutoFit/>
          </a:bodyPr>
          <a:lstStyle/>
          <a:p>
            <a:r>
              <a:rPr lang="de-AT" sz="900" dirty="0" smtClean="0"/>
              <a:t>Basis: n=1006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678790685"/>
              </p:ext>
            </p:extLst>
          </p:nvPr>
        </p:nvGraphicFramePr>
        <p:xfrm>
          <a:off x="113945" y="1910696"/>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2233851677"/>
              </p:ext>
            </p:extLst>
          </p:nvPr>
        </p:nvGraphicFramePr>
        <p:xfrm>
          <a:off x="5328084" y="2924943"/>
          <a:ext cx="3009518" cy="1524744"/>
        </p:xfrm>
        <a:graphic>
          <a:graphicData uri="http://schemas.openxmlformats.org/drawingml/2006/table">
            <a:tbl>
              <a:tblPr firstRow="1" bandRow="1">
                <a:tableStyleId>{5C22544A-7EE6-4342-B048-85BDC9FD1C3A}</a:tableStyleId>
              </a:tblPr>
              <a:tblGrid>
                <a:gridCol w="1748668"/>
                <a:gridCol w="686168"/>
                <a:gridCol w="574682"/>
              </a:tblGrid>
              <a:tr h="361776">
                <a:tc>
                  <a:txBody>
                    <a:bodyPr/>
                    <a:lstStyle/>
                    <a:p>
                      <a:r>
                        <a:rPr lang="de-AT" sz="900" baseline="0" dirty="0" smtClean="0">
                          <a:solidFill>
                            <a:schemeClr val="tx1"/>
                          </a:solidFill>
                        </a:rPr>
                        <a:t>Nach Altersklassen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 gerne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gerne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459179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4</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wohl fühlst du dich in deinem Stadtteil, wo du wohnst?“ </a:t>
            </a:r>
            <a:endParaRPr lang="de-AT" sz="1200" b="0" dirty="0" smtClean="0">
              <a:latin typeface="Arial" panose="020B0604020202020204" pitchFamily="34" charset="0"/>
            </a:endParaRPr>
          </a:p>
        </p:txBody>
      </p:sp>
      <p:sp>
        <p:nvSpPr>
          <p:cNvPr id="7" name="Textfeld 6"/>
          <p:cNvSpPr txBox="1"/>
          <p:nvPr/>
        </p:nvSpPr>
        <p:spPr>
          <a:xfrm>
            <a:off x="827584" y="6393577"/>
            <a:ext cx="2797561" cy="230832"/>
          </a:xfrm>
          <a:prstGeom prst="rect">
            <a:avLst/>
          </a:prstGeom>
          <a:noFill/>
        </p:spPr>
        <p:txBody>
          <a:bodyPr wrap="none" rtlCol="0">
            <a:spAutoFit/>
          </a:bodyPr>
          <a:lstStyle/>
          <a:p>
            <a:r>
              <a:rPr lang="de-AT" sz="900" dirty="0" smtClean="0"/>
              <a:t>Basis: n=598 wohnend in der Stadt Salzburg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3879255065"/>
              </p:ext>
            </p:extLst>
          </p:nvPr>
        </p:nvGraphicFramePr>
        <p:xfrm>
          <a:off x="113945" y="1910696"/>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444935072"/>
              </p:ext>
            </p:extLst>
          </p:nvPr>
        </p:nvGraphicFramePr>
        <p:xfrm>
          <a:off x="5328084" y="2924943"/>
          <a:ext cx="3009518" cy="1524744"/>
        </p:xfrm>
        <a:graphic>
          <a:graphicData uri="http://schemas.openxmlformats.org/drawingml/2006/table">
            <a:tbl>
              <a:tblPr firstRow="1" bandRow="1">
                <a:tableStyleId>{5C22544A-7EE6-4342-B048-85BDC9FD1C3A}</a:tableStyleId>
              </a:tblPr>
              <a:tblGrid>
                <a:gridCol w="1748668"/>
                <a:gridCol w="686168"/>
                <a:gridCol w="574682"/>
              </a:tblGrid>
              <a:tr h="361776">
                <a:tc>
                  <a:txBody>
                    <a:bodyPr/>
                    <a:lstStyle/>
                    <a:p>
                      <a:r>
                        <a:rPr lang="de-AT" sz="900" baseline="0" dirty="0" smtClean="0">
                          <a:solidFill>
                            <a:schemeClr val="tx1"/>
                          </a:solidFill>
                        </a:rPr>
                        <a:t>Nach Altersklassen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 wohl</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eher wohl</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46</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74717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5</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„Wenn du in der Stadt unterwegs bist, wie sicher fühlst du dich da?“ </a:t>
            </a:r>
            <a:endParaRPr lang="de-AT" sz="1200" b="0" dirty="0" smtClean="0">
              <a:latin typeface="Arial" panose="020B0604020202020204" pitchFamily="34" charset="0"/>
            </a:endParaRPr>
          </a:p>
        </p:txBody>
      </p:sp>
      <p:sp>
        <p:nvSpPr>
          <p:cNvPr id="7" name="Textfeld 6"/>
          <p:cNvSpPr txBox="1"/>
          <p:nvPr/>
        </p:nvSpPr>
        <p:spPr>
          <a:xfrm>
            <a:off x="827584" y="6393577"/>
            <a:ext cx="1056700" cy="230832"/>
          </a:xfrm>
          <a:prstGeom prst="rect">
            <a:avLst/>
          </a:prstGeom>
          <a:noFill/>
        </p:spPr>
        <p:txBody>
          <a:bodyPr wrap="none" rtlCol="0">
            <a:spAutoFit/>
          </a:bodyPr>
          <a:lstStyle/>
          <a:p>
            <a:r>
              <a:rPr lang="de-AT" sz="900" dirty="0" smtClean="0"/>
              <a:t>Basis: 992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3641608224"/>
              </p:ext>
            </p:extLst>
          </p:nvPr>
        </p:nvGraphicFramePr>
        <p:xfrm>
          <a:off x="113945" y="1910696"/>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3092095217"/>
              </p:ext>
            </p:extLst>
          </p:nvPr>
        </p:nvGraphicFramePr>
        <p:xfrm>
          <a:off x="4950467" y="2588477"/>
          <a:ext cx="3708412" cy="2119104"/>
        </p:xfrm>
        <a:graphic>
          <a:graphicData uri="http://schemas.openxmlformats.org/drawingml/2006/table">
            <a:tbl>
              <a:tblPr firstRow="1" bandRow="1">
                <a:tableStyleId>{5C22544A-7EE6-4342-B048-85BDC9FD1C3A}</a:tableStyleId>
              </a:tblPr>
              <a:tblGrid>
                <a:gridCol w="1584176"/>
                <a:gridCol w="648072"/>
                <a:gridCol w="648072"/>
                <a:gridCol w="828092"/>
              </a:tblGrid>
              <a:tr h="361776">
                <a:tc>
                  <a:txBody>
                    <a:bodyPr/>
                    <a:lstStyle/>
                    <a:p>
                      <a:r>
                        <a:rPr lang="de-AT" sz="900" baseline="0" dirty="0" smtClean="0">
                          <a:solidFill>
                            <a:schemeClr val="tx1"/>
                          </a:solidFill>
                        </a:rPr>
                        <a:t>Nach Altersklassen und Geschlecht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 sicher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eher sicher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Sehr/ eher sicher gesamt</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44</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42</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80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Männer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40</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77</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Frauen</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23</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68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Textfeld 7"/>
          <p:cNvSpPr txBox="1"/>
          <p:nvPr/>
        </p:nvSpPr>
        <p:spPr>
          <a:xfrm>
            <a:off x="5364088" y="4997587"/>
            <a:ext cx="3025187" cy="507831"/>
          </a:xfrm>
          <a:prstGeom prst="rect">
            <a:avLst/>
          </a:prstGeom>
          <a:noFill/>
        </p:spPr>
        <p:txBody>
          <a:bodyPr wrap="none" rtlCol="0">
            <a:spAutoFit/>
          </a:bodyPr>
          <a:lstStyle/>
          <a:p>
            <a:pPr algn="ctr"/>
            <a:r>
              <a:rPr lang="de-AT" sz="900" dirty="0" smtClean="0"/>
              <a:t>Weibliche Teilnehmerinnen fühlen sich weniger sicher </a:t>
            </a:r>
          </a:p>
          <a:p>
            <a:pPr algn="ctr"/>
            <a:r>
              <a:rPr lang="de-AT" sz="900" dirty="0" smtClean="0"/>
              <a:t>in der Stadt Salzburg (32% weniger/teils-teils) – bei den</a:t>
            </a:r>
          </a:p>
          <a:p>
            <a:pPr algn="ctr"/>
            <a:r>
              <a:rPr lang="de-AT" sz="900" dirty="0" smtClean="0"/>
              <a:t>männlichen Teilnehmern beträgt der Wert 22%</a:t>
            </a:r>
            <a:endParaRPr lang="de-AT" sz="900" dirty="0"/>
          </a:p>
        </p:txBody>
      </p:sp>
    </p:spTree>
    <p:extLst>
      <p:ext uri="{BB962C8B-B14F-4D97-AF65-F5344CB8AC3E}">
        <p14:creationId xmlns:p14="http://schemas.microsoft.com/office/powerpoint/2010/main" val="1328197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6</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2400" dirty="0">
                <a:solidFill>
                  <a:srgbClr val="000000"/>
                </a:solidFill>
                <a:latin typeface="Arial" panose="020B0604020202020204" pitchFamily="34" charset="0"/>
              </a:rPr>
              <a:t/>
            </a:r>
            <a:br>
              <a:rPr lang="de-DE" sz="24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„Gibt es in Salzburg genügend Angebote für Jugendliche?“ </a:t>
            </a:r>
            <a:endParaRPr lang="de-AT" sz="1200" b="0" dirty="0" smtClean="0">
              <a:latin typeface="Arial" panose="020B0604020202020204" pitchFamily="34" charset="0"/>
            </a:endParaRPr>
          </a:p>
        </p:txBody>
      </p:sp>
      <p:sp>
        <p:nvSpPr>
          <p:cNvPr id="7" name="Textfeld 6"/>
          <p:cNvSpPr txBox="1"/>
          <p:nvPr/>
        </p:nvSpPr>
        <p:spPr>
          <a:xfrm>
            <a:off x="827584" y="6393577"/>
            <a:ext cx="1056700" cy="230832"/>
          </a:xfrm>
          <a:prstGeom prst="rect">
            <a:avLst/>
          </a:prstGeom>
          <a:noFill/>
        </p:spPr>
        <p:txBody>
          <a:bodyPr wrap="none" rtlCol="0">
            <a:spAutoFit/>
          </a:bodyPr>
          <a:lstStyle/>
          <a:p>
            <a:r>
              <a:rPr lang="de-AT" sz="900" dirty="0" smtClean="0"/>
              <a:t>Basis: 986 (in %)</a:t>
            </a:r>
            <a:endParaRPr lang="de-AT" sz="900" dirty="0"/>
          </a:p>
        </p:txBody>
      </p:sp>
      <p:graphicFrame>
        <p:nvGraphicFramePr>
          <p:cNvPr id="6" name="Object 117"/>
          <p:cNvGraphicFramePr>
            <a:graphicFrameLocks noChangeAspect="1"/>
          </p:cNvGraphicFramePr>
          <p:nvPr>
            <p:extLst>
              <p:ext uri="{D42A27DB-BD31-4B8C-83A1-F6EECF244321}">
                <p14:modId xmlns:p14="http://schemas.microsoft.com/office/powerpoint/2010/main" val="1533137456"/>
              </p:ext>
            </p:extLst>
          </p:nvPr>
        </p:nvGraphicFramePr>
        <p:xfrm>
          <a:off x="113945" y="1910696"/>
          <a:ext cx="5704160" cy="35532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2840291126"/>
              </p:ext>
            </p:extLst>
          </p:nvPr>
        </p:nvGraphicFramePr>
        <p:xfrm>
          <a:off x="5328084" y="2924943"/>
          <a:ext cx="2880320" cy="1524744"/>
        </p:xfrm>
        <a:graphic>
          <a:graphicData uri="http://schemas.openxmlformats.org/drawingml/2006/table">
            <a:tbl>
              <a:tblPr firstRow="1" bandRow="1">
                <a:tableStyleId>{5C22544A-7EE6-4342-B048-85BDC9FD1C3A}</a:tableStyleId>
              </a:tblPr>
              <a:tblGrid>
                <a:gridCol w="1748668"/>
                <a:gridCol w="1131652"/>
              </a:tblGrid>
              <a:tr h="361776">
                <a:tc>
                  <a:txBody>
                    <a:bodyPr/>
                    <a:lstStyle/>
                    <a:p>
                      <a:r>
                        <a:rPr lang="de-AT" sz="900" baseline="0" dirty="0" smtClean="0">
                          <a:solidFill>
                            <a:schemeClr val="tx1"/>
                          </a:solidFill>
                        </a:rPr>
                        <a:t>Nach Altersklassen (in %)</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voll und ganz/eher genug</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12 bis 13 Jahre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58</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14 bis 15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45</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16 bis 17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41</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4584">
                <a:tc>
                  <a:txBody>
                    <a:bodyPr/>
                    <a:lstStyle/>
                    <a:p>
                      <a:r>
                        <a:rPr lang="de-AT" sz="900" baseline="0" dirty="0" smtClean="0">
                          <a:solidFill>
                            <a:schemeClr val="tx1"/>
                          </a:solidFill>
                        </a:rPr>
                        <a:t>18 bis 20 Jahre</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39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9650">
                <a:tc>
                  <a:txBody>
                    <a:bodyPr/>
                    <a:lstStyle/>
                    <a:p>
                      <a:r>
                        <a:rPr lang="de-AT" sz="900" baseline="0" dirty="0" smtClean="0">
                          <a:solidFill>
                            <a:schemeClr val="tx1"/>
                          </a:solidFill>
                        </a:rPr>
                        <a:t>21 Jahre und älter</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AT" sz="900" baseline="0" dirty="0" smtClean="0">
                          <a:solidFill>
                            <a:schemeClr val="tx1"/>
                          </a:solidFill>
                        </a:rPr>
                        <a:t>29</a:t>
                      </a:r>
                      <a:endParaRPr lang="de-AT" sz="9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20781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7</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4000" dirty="0">
                <a:solidFill>
                  <a:srgbClr val="000000"/>
                </a:solidFill>
                <a:latin typeface="Arial" panose="020B0604020202020204" pitchFamily="34" charset="0"/>
              </a:rPr>
              <a:t/>
            </a:r>
            <a:br>
              <a:rPr lang="de-DE" sz="40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findest du die folgenden Angebote für Jugendliche in der Stadt Salzburg?“</a:t>
            </a:r>
            <a:endParaRPr lang="de-AT" sz="1200" dirty="0" smtClean="0">
              <a:latin typeface="Arial" panose="020B0604020202020204" pitchFamily="34" charset="0"/>
            </a:endParaRPr>
          </a:p>
        </p:txBody>
      </p:sp>
      <p:sp>
        <p:nvSpPr>
          <p:cNvPr id="7" name="Textfeld 6"/>
          <p:cNvSpPr txBox="1"/>
          <p:nvPr/>
        </p:nvSpPr>
        <p:spPr>
          <a:xfrm>
            <a:off x="827584" y="6430435"/>
            <a:ext cx="2836033" cy="230832"/>
          </a:xfrm>
          <a:prstGeom prst="rect">
            <a:avLst/>
          </a:prstGeom>
          <a:noFill/>
        </p:spPr>
        <p:txBody>
          <a:bodyPr wrap="none" rtlCol="0">
            <a:spAutoFit/>
          </a:bodyPr>
          <a:lstStyle/>
          <a:p>
            <a:r>
              <a:rPr lang="de-AT" sz="900" dirty="0" smtClean="0"/>
              <a:t>Basis: n=890 (in %), Ranking „sehr gut/gut gesamt“</a:t>
            </a:r>
          </a:p>
        </p:txBody>
      </p:sp>
      <p:graphicFrame>
        <p:nvGraphicFramePr>
          <p:cNvPr id="8" name="Object 68"/>
          <p:cNvGraphicFramePr>
            <a:graphicFrameLocks noChangeAspect="1"/>
          </p:cNvGraphicFramePr>
          <p:nvPr>
            <p:extLst>
              <p:ext uri="{D42A27DB-BD31-4B8C-83A1-F6EECF244321}">
                <p14:modId xmlns:p14="http://schemas.microsoft.com/office/powerpoint/2010/main" val="1741887783"/>
              </p:ext>
            </p:extLst>
          </p:nvPr>
        </p:nvGraphicFramePr>
        <p:xfrm>
          <a:off x="760511" y="1875204"/>
          <a:ext cx="7159625" cy="42900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148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8</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4000" dirty="0">
                <a:solidFill>
                  <a:srgbClr val="000000"/>
                </a:solidFill>
                <a:latin typeface="Arial" panose="020B0604020202020204" pitchFamily="34" charset="0"/>
              </a:rPr>
              <a:t/>
            </a:r>
            <a:br>
              <a:rPr lang="de-DE" sz="40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findest du die folgenden Angebote für Jugendliche in der Stadt Salzburg?“</a:t>
            </a:r>
            <a:endParaRPr lang="de-AT" sz="1200" dirty="0" smtClean="0">
              <a:latin typeface="Arial" panose="020B0604020202020204" pitchFamily="34" charset="0"/>
            </a:endParaRPr>
          </a:p>
        </p:txBody>
      </p:sp>
      <p:sp>
        <p:nvSpPr>
          <p:cNvPr id="7" name="Textfeld 6"/>
          <p:cNvSpPr txBox="1"/>
          <p:nvPr/>
        </p:nvSpPr>
        <p:spPr>
          <a:xfrm>
            <a:off x="827584" y="6430435"/>
            <a:ext cx="2836033" cy="230832"/>
          </a:xfrm>
          <a:prstGeom prst="rect">
            <a:avLst/>
          </a:prstGeom>
          <a:noFill/>
        </p:spPr>
        <p:txBody>
          <a:bodyPr wrap="none" rtlCol="0">
            <a:spAutoFit/>
          </a:bodyPr>
          <a:lstStyle/>
          <a:p>
            <a:r>
              <a:rPr lang="de-AT" sz="900" dirty="0" smtClean="0"/>
              <a:t>Basis: n=890 (in %), Ranking „sehr gut/gut gesamt“</a:t>
            </a:r>
          </a:p>
        </p:txBody>
      </p:sp>
      <p:graphicFrame>
        <p:nvGraphicFramePr>
          <p:cNvPr id="6" name="Diagramm 5"/>
          <p:cNvGraphicFramePr/>
          <p:nvPr>
            <p:extLst>
              <p:ext uri="{D42A27DB-BD31-4B8C-83A1-F6EECF244321}">
                <p14:modId xmlns:p14="http://schemas.microsoft.com/office/powerpoint/2010/main" val="2111565481"/>
              </p:ext>
            </p:extLst>
          </p:nvPr>
        </p:nvGraphicFramePr>
        <p:xfrm>
          <a:off x="1151620" y="2148051"/>
          <a:ext cx="6690556" cy="379163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feld 8"/>
          <p:cNvSpPr txBox="1"/>
          <p:nvPr/>
        </p:nvSpPr>
        <p:spPr>
          <a:xfrm>
            <a:off x="87254" y="1700766"/>
            <a:ext cx="3685624" cy="230832"/>
          </a:xfrm>
          <a:prstGeom prst="rect">
            <a:avLst/>
          </a:prstGeom>
          <a:noFill/>
        </p:spPr>
        <p:txBody>
          <a:bodyPr wrap="none" rtlCol="0">
            <a:spAutoFit/>
          </a:bodyPr>
          <a:lstStyle/>
          <a:p>
            <a:r>
              <a:rPr lang="de-AT" sz="900" dirty="0" smtClean="0"/>
              <a:t>Basis: Angaben für „sehr gut/gut gesamt“ – nach Geschlecht – Teil 1</a:t>
            </a:r>
          </a:p>
        </p:txBody>
      </p:sp>
    </p:spTree>
    <p:extLst>
      <p:ext uri="{BB962C8B-B14F-4D97-AF65-F5344CB8AC3E}">
        <p14:creationId xmlns:p14="http://schemas.microsoft.com/office/powerpoint/2010/main" val="1747483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3"/>
          <p:cNvSpPr txBox="1">
            <a:spLocks noGrp="1"/>
          </p:cNvSpPr>
          <p:nvPr/>
        </p:nvSpPr>
        <p:spPr bwMode="auto">
          <a:xfrm>
            <a:off x="7019925" y="6516688"/>
            <a:ext cx="2133600" cy="476250"/>
          </a:xfrm>
          <a:prstGeom prst="rect">
            <a:avLst/>
          </a:prstGeom>
          <a:noFill/>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de-DE" sz="1200">
                <a:latin typeface="Abadi MT Condensed" pitchFamily="34" charset="0"/>
              </a:rPr>
              <a:t>-</a:t>
            </a:r>
            <a:fld id="{F7901D28-BD80-4955-B753-5A1408968FA1}" type="slidenum">
              <a:rPr lang="de-DE" sz="1200">
                <a:latin typeface="Abadi MT Condensed" pitchFamily="34" charset="0"/>
              </a:rPr>
              <a:pPr algn="r" eaLnBrk="1" hangingPunct="1"/>
              <a:t>9</a:t>
            </a:fld>
            <a:r>
              <a:rPr lang="de-DE" sz="1200">
                <a:latin typeface="Abadi MT Condensed" pitchFamily="34" charset="0"/>
              </a:rPr>
              <a:t>-</a:t>
            </a:r>
          </a:p>
        </p:txBody>
      </p:sp>
      <p:sp>
        <p:nvSpPr>
          <p:cNvPr id="71683" name="Rectangle 2"/>
          <p:cNvSpPr>
            <a:spLocks noGrp="1" noChangeArrowheads="1"/>
          </p:cNvSpPr>
          <p:nvPr>
            <p:ph type="title" idx="4294967295"/>
          </p:nvPr>
        </p:nvSpPr>
        <p:spPr>
          <a:xfrm>
            <a:off x="76200" y="296863"/>
            <a:ext cx="8528248" cy="1187450"/>
          </a:xfrm>
        </p:spPr>
        <p:txBody>
          <a:bodyPr/>
          <a:lstStyle/>
          <a:p>
            <a:pPr eaLnBrk="1" hangingPunct="1"/>
            <a:r>
              <a:rPr lang="de-DE" sz="2400" dirty="0" smtClean="0">
                <a:solidFill>
                  <a:srgbClr val="000000"/>
                </a:solidFill>
                <a:latin typeface="Arial" panose="020B0604020202020204" pitchFamily="34" charset="0"/>
              </a:rPr>
              <a:t>Leben in Salzburg</a:t>
            </a:r>
            <a:r>
              <a:rPr lang="de-DE" sz="4000" dirty="0">
                <a:solidFill>
                  <a:srgbClr val="000000"/>
                </a:solidFill>
                <a:latin typeface="Arial" panose="020B0604020202020204" pitchFamily="34" charset="0"/>
              </a:rPr>
              <a:t/>
            </a:r>
            <a:br>
              <a:rPr lang="de-DE" sz="4000" dirty="0">
                <a:solidFill>
                  <a:srgbClr val="000000"/>
                </a:solidFill>
                <a:latin typeface="Arial" panose="020B0604020202020204" pitchFamily="34" charset="0"/>
              </a:rPr>
            </a:br>
            <a:r>
              <a:rPr lang="de-DE" sz="1200" b="0" dirty="0" smtClean="0">
                <a:solidFill>
                  <a:srgbClr val="000000"/>
                </a:solidFill>
                <a:latin typeface="Arial" panose="020B0604020202020204" pitchFamily="34" charset="0"/>
              </a:rPr>
              <a:t>„Wie findest du die folgenden Angebote für Jugendliche in der Stadt Salzburg?“</a:t>
            </a:r>
            <a:endParaRPr lang="de-AT" sz="1200" dirty="0" smtClean="0">
              <a:latin typeface="Arial" panose="020B0604020202020204" pitchFamily="34" charset="0"/>
            </a:endParaRPr>
          </a:p>
        </p:txBody>
      </p:sp>
      <p:sp>
        <p:nvSpPr>
          <p:cNvPr id="7" name="Textfeld 6"/>
          <p:cNvSpPr txBox="1"/>
          <p:nvPr/>
        </p:nvSpPr>
        <p:spPr>
          <a:xfrm>
            <a:off x="827584" y="6430435"/>
            <a:ext cx="2836033" cy="230832"/>
          </a:xfrm>
          <a:prstGeom prst="rect">
            <a:avLst/>
          </a:prstGeom>
          <a:noFill/>
        </p:spPr>
        <p:txBody>
          <a:bodyPr wrap="none" rtlCol="0">
            <a:spAutoFit/>
          </a:bodyPr>
          <a:lstStyle/>
          <a:p>
            <a:r>
              <a:rPr lang="de-AT" sz="900" dirty="0" smtClean="0"/>
              <a:t>Basis: n=890 (in %), Ranking „sehr gut/gut gesamt“</a:t>
            </a:r>
          </a:p>
        </p:txBody>
      </p:sp>
      <p:graphicFrame>
        <p:nvGraphicFramePr>
          <p:cNvPr id="6" name="Diagramm 5"/>
          <p:cNvGraphicFramePr/>
          <p:nvPr>
            <p:extLst>
              <p:ext uri="{D42A27DB-BD31-4B8C-83A1-F6EECF244321}">
                <p14:modId xmlns:p14="http://schemas.microsoft.com/office/powerpoint/2010/main" val="2343898093"/>
              </p:ext>
            </p:extLst>
          </p:nvPr>
        </p:nvGraphicFramePr>
        <p:xfrm>
          <a:off x="1151620" y="2148051"/>
          <a:ext cx="6690556" cy="379163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feld 8"/>
          <p:cNvSpPr txBox="1"/>
          <p:nvPr/>
        </p:nvSpPr>
        <p:spPr>
          <a:xfrm>
            <a:off x="87254" y="1700766"/>
            <a:ext cx="3685624" cy="230832"/>
          </a:xfrm>
          <a:prstGeom prst="rect">
            <a:avLst/>
          </a:prstGeom>
          <a:noFill/>
        </p:spPr>
        <p:txBody>
          <a:bodyPr wrap="none" rtlCol="0">
            <a:spAutoFit/>
          </a:bodyPr>
          <a:lstStyle/>
          <a:p>
            <a:r>
              <a:rPr lang="de-AT" sz="900" dirty="0" smtClean="0"/>
              <a:t>Basis: Angaben für „sehr gut/gut gesamt“ – nach Geschlecht – Teil 2</a:t>
            </a:r>
          </a:p>
        </p:txBody>
      </p:sp>
    </p:spTree>
    <p:extLst>
      <p:ext uri="{BB962C8B-B14F-4D97-AF65-F5344CB8AC3E}">
        <p14:creationId xmlns:p14="http://schemas.microsoft.com/office/powerpoint/2010/main" val="298369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IGF PowPoint Vorlage">
  <a:themeElements>
    <a:clrScheme name="IGF PowPoint 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GF PowPoint Vorlage">
      <a:majorFont>
        <a:latin typeface="Abadi MT Condensed"/>
        <a:ea typeface=""/>
        <a:cs typeface=""/>
      </a:majorFont>
      <a:minorFont>
        <a:latin typeface="Abadi MT Condensed"/>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GF PowPoint 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GF PowPoint Vorla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GF PowPoint Vorla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GF PowPoint Vorla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GF PowPoint Vorla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GF PowPoint Vorla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GF PowPoint Vorla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GF PowPoint Vorla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GF PowPoint Vorla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GF PowPoint Vorla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GF PowPoint Vorla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GF PowPoint Vorla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8F5E4D2611493D478173AEC35D2E87A0" ma:contentTypeVersion="12" ma:contentTypeDescription="Ein neues Dokument erstellen." ma:contentTypeScope="" ma:versionID="35584956a27d1661e9d4b8e549b18edf">
  <xsd:schema xmlns:xsd="http://www.w3.org/2001/XMLSchema" xmlns:xs="http://www.w3.org/2001/XMLSchema" xmlns:p="http://schemas.microsoft.com/office/2006/metadata/properties" xmlns:ns2="5bf29c0c-de66-4c3c-8092-88b6a5b55739" xmlns:ns3="4c68419a-97a7-4f9f-a60d-b34388c695bd" targetNamespace="http://schemas.microsoft.com/office/2006/metadata/properties" ma:root="true" ma:fieldsID="dd3ec17637ee46826c661b66275cb66a" ns2:_="" ns3:_="">
    <xsd:import namespace="5bf29c0c-de66-4c3c-8092-88b6a5b55739"/>
    <xsd:import namespace="4c68419a-97a7-4f9f-a60d-b34388c695b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29c0c-de66-4c3c-8092-88b6a5b557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68419a-97a7-4f9f-a60d-b34388c695bd"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A52C77-B2D0-4297-AC4F-2543A05DA2DA}">
  <ds:schemaRefs>
    <ds:schemaRef ds:uri="http://schemas.microsoft.com/office/2006/metadata/properties"/>
    <ds:schemaRef ds:uri="4c68419a-97a7-4f9f-a60d-b34388c695bd"/>
    <ds:schemaRef ds:uri="5bf29c0c-de66-4c3c-8092-88b6a5b5573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1DE763EE-DEEC-4348-93AD-916894809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f29c0c-de66-4c3c-8092-88b6a5b55739"/>
    <ds:schemaRef ds:uri="4c68419a-97a7-4f9f-a60d-b34388c695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3966D5-3E4D-4FBE-8EF9-77E53C2134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C:\Dokumente und Einstellungen\berger\Lokale Einstellungen\Temporary Internet Files\OLK7\IGF PowPoint Vorlage.pot</Template>
  <TotalTime>0</TotalTime>
  <Words>1190</Words>
  <Application>Microsoft Office PowerPoint</Application>
  <PresentationFormat>Bildschirmpräsentation (4:3)</PresentationFormat>
  <Paragraphs>366</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26</vt:i4>
      </vt:variant>
    </vt:vector>
  </HeadingPairs>
  <TitlesOfParts>
    <vt:vector size="31" baseType="lpstr">
      <vt:lpstr>Abadi MT Condensed</vt:lpstr>
      <vt:lpstr>Arial</vt:lpstr>
      <vt:lpstr>Times New Roman</vt:lpstr>
      <vt:lpstr>Wingdings 2</vt:lpstr>
      <vt:lpstr>IGF PowPoint Vorlage</vt:lpstr>
      <vt:lpstr>PowerPoint-Präsentation</vt:lpstr>
      <vt:lpstr>Zur Studie</vt:lpstr>
      <vt:lpstr>Leben in Salzburg „Lebst du/bist du gerne in Salzburg?“ </vt:lpstr>
      <vt:lpstr>Leben in Salzburg „Wie wohl fühlst du dich in deinem Stadtteil, wo du wohnst?“ </vt:lpstr>
      <vt:lpstr>Leben in Salzburg „Wenn du in der Stadt unterwegs bist, wie sicher fühlst du dich da?“ </vt:lpstr>
      <vt:lpstr>Leben in Salzburg „Gibt es in Salzburg genügend Angebote für Jugendliche?“ </vt:lpstr>
      <vt:lpstr>Leben in Salzburg „Wie findest du die folgenden Angebote für Jugendliche in der Stadt Salzburg?“</vt:lpstr>
      <vt:lpstr>Leben in Salzburg „Wie findest du die folgenden Angebote für Jugendliche in der Stadt Salzburg?“</vt:lpstr>
      <vt:lpstr>Leben in Salzburg „Wie findest du die folgenden Angebote für Jugendliche in der Stadt Salzburg?“</vt:lpstr>
      <vt:lpstr>Aktueller Gemütszustand/Corona/Familie „Wie geht es dir aktuell?“ </vt:lpstr>
      <vt:lpstr>Aktueller Gemütszustand/Corona/Familie „Wie ist es dir vor Corona gegangen?“ </vt:lpstr>
      <vt:lpstr>Aktueller Gemütszustand/Corona/Familie „Wie eingeschränkt fühlst du dich wegen der Corona-Pandemie?“ </vt:lpstr>
      <vt:lpstr>Aktueller Gemütszustand/Corona/Familie „Fühlst du dich überfordert?“ „Mehr überfordert wie vor Corona, gleich oder eher weniger überfordert?“ </vt:lpstr>
      <vt:lpstr>Aktueller Gemütszustand/Corona/Familie „Fühlst du dich gestresst/genervt?“ „Mehr gestresst/genervt wie vor Corona, gleich oder eher weniger gestresst/genervt?“ </vt:lpstr>
      <vt:lpstr>Aktueller Gemütszustand/Corona/Familie „Fühlst du dich einsam?“ „Fühlst du dich einsamer wie vor Corona, gleich oder eher weniger einsam?“ </vt:lpstr>
      <vt:lpstr>Corona-Virus/Maßnahmen/Politik „Hältst du dich an die Corona-Maßnahmen (Abstand halten, Maske tragen usw.)?“  </vt:lpstr>
      <vt:lpstr>Corona-Virus/Maßnahmen/Politik „Hast du noch einen Überblick über die aktuellen Maßnahmen? Wie gut kennst du dich bei all den Regelungen noch aus?“  </vt:lpstr>
      <vt:lpstr>Corona-Virus/Maßnahmen/Politik „Wirst du dich gegen Corona impfen lassen, sobald es möglich ist?“  </vt:lpstr>
      <vt:lpstr>Corona-Virus/Maßnahmen/Politik „Wirst du dich gegen Corona impfen lassen, sobald es möglich ist?“  </vt:lpstr>
      <vt:lpstr>Medien und Internet „Wie viel Zeit verbringst du am Tag auf Social Media Plattformen (Facebook, Instagram, Snapchat, TikTok etc.)?“ „Wie hat sich deine Nutzung von Social Media Plattformen in der Pandemie verändert?“</vt:lpstr>
      <vt:lpstr>Medien und Internet „Wie hat sich deine Nutzung von Medien/Internet insgesamt (also Social Media, aber auch Netflix, YouTube, Videospiele usw.) in der Pandemie verändert?“</vt:lpstr>
      <vt:lpstr>Medien und Internet „Wie oft erlebst du/siehst du Gewalt im Internet (Hass-Postings, Beschimpfungen Mobbing, sexuelle Belästigung usw.)?“</vt:lpstr>
      <vt:lpstr>Medien und Internet „Wie oft erlebst du/siehst du Gewalt im Internet (Hass-Postings, Beschimpfungen Mobbing, sexuelle Belästigung usw.)?“</vt:lpstr>
      <vt:lpstr>Medien und Internet „Wie/wo informierst du dich, wenn dich ein Thema interessiert?“</vt:lpstr>
      <vt:lpstr>Zukunft und Erwartungen „Wann glaubst du können die Menschen wieder in ihr „normales Leben“ zurückkehren?“</vt:lpstr>
      <vt:lpstr>Zukunft und Erwartungen „Wie siehst du deine Zukunft?“</vt:lpstr>
    </vt:vector>
  </TitlesOfParts>
  <Company>IGF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Jugend 2021</dc:title>
  <dc:creator>Berger</dc:creator>
  <cp:lastModifiedBy>Schrattenecker Christine BA</cp:lastModifiedBy>
  <cp:revision>1817</cp:revision>
  <cp:lastPrinted>2021-04-13T16:07:28Z</cp:lastPrinted>
  <dcterms:created xsi:type="dcterms:W3CDTF">2004-02-02T15:50:36Z</dcterms:created>
  <dcterms:modified xsi:type="dcterms:W3CDTF">2021-04-14T07:31:59Z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0x0101008F5E4D2611493D478173AEC35D2E87A0</vt:lpwstr>
  </property>
</Properties>
</file>